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57" r:id="rId2"/>
    <p:sldId id="258" r:id="rId3"/>
    <p:sldId id="259" r:id="rId4"/>
    <p:sldId id="389" r:id="rId5"/>
    <p:sldId id="354" r:id="rId6"/>
    <p:sldId id="355" r:id="rId7"/>
    <p:sldId id="390" r:id="rId8"/>
    <p:sldId id="260" r:id="rId9"/>
    <p:sldId id="261" r:id="rId10"/>
    <p:sldId id="262" r:id="rId11"/>
    <p:sldId id="274" r:id="rId12"/>
    <p:sldId id="275" r:id="rId13"/>
    <p:sldId id="263" r:id="rId14"/>
    <p:sldId id="264" r:id="rId15"/>
    <p:sldId id="266" r:id="rId16"/>
    <p:sldId id="267" r:id="rId17"/>
    <p:sldId id="268" r:id="rId18"/>
    <p:sldId id="269" r:id="rId19"/>
    <p:sldId id="270" r:id="rId20"/>
    <p:sldId id="388" r:id="rId21"/>
    <p:sldId id="276" r:id="rId22"/>
    <p:sldId id="387" r:id="rId23"/>
    <p:sldId id="278" r:id="rId24"/>
    <p:sldId id="273" r:id="rId25"/>
    <p:sldId id="279" r:id="rId26"/>
    <p:sldId id="280" r:id="rId27"/>
    <p:sldId id="281" r:id="rId28"/>
    <p:sldId id="299" r:id="rId29"/>
    <p:sldId id="300" r:id="rId30"/>
    <p:sldId id="301" r:id="rId31"/>
    <p:sldId id="296" r:id="rId32"/>
    <p:sldId id="302" r:id="rId33"/>
    <p:sldId id="303" r:id="rId34"/>
    <p:sldId id="304" r:id="rId35"/>
    <p:sldId id="308" r:id="rId36"/>
    <p:sldId id="314" r:id="rId37"/>
    <p:sldId id="312" r:id="rId38"/>
    <p:sldId id="315" r:id="rId39"/>
    <p:sldId id="316" r:id="rId40"/>
    <p:sldId id="305" r:id="rId41"/>
    <p:sldId id="317" r:id="rId42"/>
    <p:sldId id="311" r:id="rId43"/>
    <p:sldId id="306" r:id="rId44"/>
    <p:sldId id="313" r:id="rId45"/>
    <p:sldId id="283" r:id="rId46"/>
    <p:sldId id="309" r:id="rId47"/>
    <p:sldId id="310" r:id="rId48"/>
    <p:sldId id="386" r:id="rId49"/>
    <p:sldId id="322" r:id="rId50"/>
    <p:sldId id="323" r:id="rId51"/>
    <p:sldId id="324" r:id="rId52"/>
    <p:sldId id="290" r:id="rId53"/>
    <p:sldId id="325" r:id="rId54"/>
    <p:sldId id="326" r:id="rId55"/>
    <p:sldId id="327" r:id="rId56"/>
    <p:sldId id="328" r:id="rId57"/>
    <p:sldId id="282" r:id="rId58"/>
    <p:sldId id="284" r:id="rId59"/>
    <p:sldId id="285" r:id="rId60"/>
    <p:sldId id="329" r:id="rId61"/>
    <p:sldId id="286" r:id="rId62"/>
    <p:sldId id="330" r:id="rId63"/>
    <p:sldId id="331" r:id="rId64"/>
    <p:sldId id="332" r:id="rId65"/>
    <p:sldId id="333" r:id="rId66"/>
    <p:sldId id="334" r:id="rId67"/>
    <p:sldId id="287" r:id="rId68"/>
    <p:sldId id="335" r:id="rId69"/>
    <p:sldId id="297" r:id="rId70"/>
    <p:sldId id="336" r:id="rId71"/>
    <p:sldId id="291" r:id="rId72"/>
    <p:sldId id="293" r:id="rId73"/>
    <p:sldId id="337" r:id="rId74"/>
    <p:sldId id="292" r:id="rId75"/>
    <p:sldId id="294" r:id="rId76"/>
    <p:sldId id="295" r:id="rId77"/>
    <p:sldId id="338" r:id="rId78"/>
    <p:sldId id="339" r:id="rId79"/>
    <p:sldId id="340" r:id="rId80"/>
    <p:sldId id="342" r:id="rId81"/>
    <p:sldId id="298" r:id="rId82"/>
    <p:sldId id="343" r:id="rId83"/>
    <p:sldId id="344" r:id="rId84"/>
    <p:sldId id="271" r:id="rId85"/>
    <p:sldId id="345" r:id="rId86"/>
    <p:sldId id="346" r:id="rId87"/>
    <p:sldId id="347" r:id="rId88"/>
    <p:sldId id="349" r:id="rId89"/>
    <p:sldId id="350" r:id="rId90"/>
    <p:sldId id="351" r:id="rId91"/>
    <p:sldId id="352" r:id="rId92"/>
    <p:sldId id="373" r:id="rId93"/>
    <p:sldId id="353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5" r:id="rId102"/>
    <p:sldId id="366" r:id="rId103"/>
    <p:sldId id="367" r:id="rId104"/>
    <p:sldId id="374" r:id="rId105"/>
    <p:sldId id="430" r:id="rId106"/>
    <p:sldId id="375" r:id="rId107"/>
    <p:sldId id="376" r:id="rId108"/>
    <p:sldId id="377" r:id="rId109"/>
    <p:sldId id="407" r:id="rId110"/>
    <p:sldId id="441" r:id="rId111"/>
    <p:sldId id="412" r:id="rId112"/>
    <p:sldId id="433" r:id="rId113"/>
    <p:sldId id="413" r:id="rId114"/>
    <p:sldId id="453" r:id="rId115"/>
    <p:sldId id="406" r:id="rId116"/>
    <p:sldId id="415" r:id="rId117"/>
    <p:sldId id="454" r:id="rId118"/>
    <p:sldId id="378" r:id="rId119"/>
    <p:sldId id="380" r:id="rId120"/>
    <p:sldId id="379" r:id="rId121"/>
    <p:sldId id="442" r:id="rId122"/>
    <p:sldId id="443" r:id="rId123"/>
    <p:sldId id="434" r:id="rId124"/>
    <p:sldId id="381" r:id="rId125"/>
    <p:sldId id="435" r:id="rId126"/>
    <p:sldId id="384" r:id="rId127"/>
    <p:sldId id="382" r:id="rId128"/>
    <p:sldId id="436" r:id="rId129"/>
    <p:sldId id="437" r:id="rId130"/>
    <p:sldId id="438" r:id="rId131"/>
    <p:sldId id="440" r:id="rId132"/>
    <p:sldId id="417" r:id="rId133"/>
    <p:sldId id="427" r:id="rId134"/>
    <p:sldId id="418" r:id="rId135"/>
    <p:sldId id="422" r:id="rId136"/>
    <p:sldId id="428" r:id="rId137"/>
    <p:sldId id="452" r:id="rId138"/>
    <p:sldId id="420" r:id="rId139"/>
    <p:sldId id="419" r:id="rId140"/>
    <p:sldId id="425" r:id="rId141"/>
    <p:sldId id="385" r:id="rId142"/>
    <p:sldId id="455" r:id="rId143"/>
    <p:sldId id="456" r:id="rId144"/>
    <p:sldId id="457" r:id="rId145"/>
    <p:sldId id="458" r:id="rId146"/>
    <p:sldId id="459" r:id="rId147"/>
    <p:sldId id="421" r:id="rId148"/>
    <p:sldId id="451" r:id="rId149"/>
    <p:sldId id="444" r:id="rId150"/>
    <p:sldId id="445" r:id="rId151"/>
    <p:sldId id="446" r:id="rId152"/>
    <p:sldId id="448" r:id="rId153"/>
    <p:sldId id="447" r:id="rId154"/>
    <p:sldId id="449" r:id="rId155"/>
    <p:sldId id="450" r:id="rId156"/>
    <p:sldId id="369" r:id="rId157"/>
    <p:sldId id="431" r:id="rId158"/>
    <p:sldId id="439" r:id="rId159"/>
    <p:sldId id="400" r:id="rId160"/>
    <p:sldId id="401" r:id="rId161"/>
    <p:sldId id="402" r:id="rId162"/>
    <p:sldId id="432" r:id="rId163"/>
    <p:sldId id="404" r:id="rId164"/>
    <p:sldId id="272" r:id="rId165"/>
    <p:sldId id="371" r:id="rId1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nha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9269" autoAdjust="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EED87-DD08-4630-94E0-85A907B3D065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17EE1-F842-45DB-A8B9-BA06BDDEF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44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30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6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회원 유형</a:t>
            </a:r>
            <a:r>
              <a:rPr lang="en-US" altLang="ko-KR" dirty="0"/>
              <a:t>: </a:t>
            </a:r>
            <a:r>
              <a:rPr lang="ko-KR" altLang="en-US" dirty="0" err="1"/>
              <a:t>풋살장</a:t>
            </a:r>
            <a:r>
              <a:rPr lang="ko-KR" altLang="en-US" dirty="0"/>
              <a:t> 매니저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예시상황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로그인 한 회원 아이디</a:t>
            </a:r>
            <a:r>
              <a:rPr lang="en-US" altLang="ko-KR" dirty="0"/>
              <a:t>: werty123</a:t>
            </a:r>
          </a:p>
          <a:p>
            <a:r>
              <a:rPr lang="ko-KR" altLang="en-US" dirty="0"/>
              <a:t>구장 게시판에서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werty123</a:t>
            </a:r>
            <a:r>
              <a:rPr lang="ko-KR" altLang="en-US" dirty="0"/>
              <a:t>이 올린 글만 수집하여</a:t>
            </a:r>
            <a:br>
              <a:rPr lang="en-US" altLang="ko-KR" dirty="0"/>
            </a:br>
            <a:r>
              <a:rPr lang="ko-KR" altLang="en-US" dirty="0"/>
              <a:t>내 구장정보에 올라온다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2EE44-F508-4BDD-BEEA-27BE41570BAF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일반회원은 소속할수 있는 팀은 최대 세개지만</a:t>
            </a:r>
            <a:endParaRPr lang="en-US" altLang="ko-KR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만들 수 있는 팀은 =&gt; 회원당 한개밖에 없다.</a:t>
            </a:r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2EE44-F508-4BDD-BEEA-27BE41570BAF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67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76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78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53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41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90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4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 dirty="0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 lang="ko-KR"/>
            </a:pPr>
            <a:fld id="{09F4262C-968C-4EE9-8164-CE16364706B3}" type="slidenum">
              <a:rPr lang="en-US" altLang="en-US"/>
              <a:pPr>
                <a:defRPr lang="ko-KR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>
            <a:spLocks noGrp="1"/>
          </p:cNvSpPr>
          <p:nvPr>
            <p:ph type="sldNum" sz="quarter" idx="5"/>
          </p:nvPr>
        </p:nvSpPr>
        <p:spPr/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09F4262C-968C-4EE9-8164-CE16364706B3}" type="slidenum">
              <a:rPr lang="en-US" altLang="en-US"/>
              <a:pPr/>
              <a:t>134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609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18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97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17EE1-F842-45DB-A8B9-BA06BDDEF76F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62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 case diagram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관계설정이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2. use-case</a:t>
            </a:r>
            <a:r>
              <a:rPr lang="ko-KR" altLang="en-US" dirty="0"/>
              <a:t>에는 흐름이 보이면 안됨</a:t>
            </a:r>
            <a:r>
              <a:rPr lang="en-US" altLang="ko-KR" dirty="0"/>
              <a:t>. (include </a:t>
            </a:r>
            <a:r>
              <a:rPr lang="ko-KR" altLang="en-US" dirty="0"/>
              <a:t>와 </a:t>
            </a:r>
            <a:r>
              <a:rPr lang="en-US" altLang="ko-KR" dirty="0"/>
              <a:t>extend)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b="1" dirty="0"/>
              <a:t>네모</a:t>
            </a:r>
            <a:r>
              <a:rPr lang="en-US" altLang="ko-KR" dirty="0"/>
              <a:t>: </a:t>
            </a:r>
            <a:r>
              <a:rPr lang="ko-KR" altLang="en-US" dirty="0"/>
              <a:t>프로그램 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b="1" dirty="0"/>
              <a:t>졸라맨</a:t>
            </a:r>
            <a:r>
              <a:rPr lang="en-US" altLang="ko-KR" dirty="0"/>
              <a:t>: </a:t>
            </a:r>
            <a:r>
              <a:rPr lang="ko-KR" altLang="en-US" dirty="0"/>
              <a:t>시스템을 사용하는 사람</a:t>
            </a:r>
            <a:br>
              <a:rPr lang="en-US" altLang="ko-KR" dirty="0"/>
            </a:br>
            <a:r>
              <a:rPr lang="ko-KR" altLang="en-US" b="1" dirty="0"/>
              <a:t>동그라미</a:t>
            </a:r>
            <a:r>
              <a:rPr lang="en-US" altLang="ko-KR" dirty="0"/>
              <a:t>: </a:t>
            </a:r>
            <a:r>
              <a:rPr lang="ko-KR" altLang="en-US" dirty="0" err="1"/>
              <a:t>졸라맨이</a:t>
            </a:r>
            <a:r>
              <a:rPr lang="ko-KR" altLang="en-US" dirty="0"/>
              <a:t> 사용할 수 있는 기능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흐름이 </a:t>
            </a:r>
            <a:r>
              <a:rPr lang="ko-KR" altLang="en-US" dirty="0" err="1"/>
              <a:t>자꾸생기면</a:t>
            </a:r>
            <a:r>
              <a:rPr lang="ko-KR" altLang="en-US" dirty="0"/>
              <a:t> 잘못된 </a:t>
            </a:r>
            <a:r>
              <a:rPr lang="en-US" altLang="ko-KR" dirty="0"/>
              <a:t>use-case </a:t>
            </a:r>
            <a:r>
              <a:rPr lang="ko-KR" altLang="en-US" dirty="0"/>
              <a:t>다이어그램이다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할수</a:t>
            </a:r>
            <a:r>
              <a:rPr lang="ko-KR" altLang="en-US" dirty="0"/>
              <a:t> 있는 기능에 대해서 보여줘야한다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흐름은 고객에게 보여주는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7E26D-3B25-4521-B60D-05E9400F8F8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2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7E26D-3B25-4521-B60D-05E9400F8F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0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7E26D-3B25-4521-B60D-05E9400F8F8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83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7E26D-3B25-4521-B60D-05E9400F8F8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6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7E26D-3B25-4521-B60D-05E9400F8F8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5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내기는 제외한다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7E26D-3B25-4521-B60D-05E9400F8F8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20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07E26D-3B25-4521-B60D-05E9400F8F8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495ED-2902-4C48-B6A5-AAF3CBBB5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FC861E-0AFA-47D7-8F8D-D83D1C607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017D8-4C5F-4507-BDA4-39ABAADA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F67F9-999B-419D-92F3-FC11F2D3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2958D-A74D-4204-AD69-D6C455F5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25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15CDC-2873-4240-A174-24E909B3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A6A81F-6B87-4EE9-A5CD-C41DF0CB5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32426-5BAC-42D9-A194-0A1DD540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4FDB1-0ECA-4C1C-A68D-5341838E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62DA57-0C8E-4CCB-A5BB-55D8E380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8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5879AE-3C77-4C80-9389-12EDD8734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D1F81-2137-49AD-B716-96C36C8F5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D033C-EF04-438F-8476-B971AFAF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723BD-A7DC-4A78-82C7-4A7B6376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829E0-0C42-4DF7-AA67-3790EF9D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2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99BDD-70D4-4F01-BC1E-B969451E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58D6D-82AB-4D79-BDB3-980DDFB68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7E019E-2FB2-47A4-8A32-C5A0FBC2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4A278-7DDE-4FAF-80FC-C1B04D4E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B9551-1F5E-47C3-80B8-C405E0CC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8BF4B-9F0B-406C-809B-FBD64344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86E85-3D82-4B29-BA41-EB41EEAD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221BA-3B82-471F-9087-0A8A4693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438E14-555E-428A-BA7E-9AF3AB75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3F1B4-65DC-4FF4-9B10-2AEA56F4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97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AF69-CAB8-4770-B31A-D3D8A5D0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02996F-0ACF-423D-BECB-404CD7607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95CD61-3B1C-4804-93F0-6C4B29712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AC759-3F60-4BD7-BACA-C099B43B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FFD12A-41DA-4511-85A9-5317A684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69A77E-35CB-4145-BB53-E5680C00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689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7CF6B-4237-4CFA-B2F0-614CDA21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A4233-BFB6-4ECA-806F-C7E976DC4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D3FAEB-3966-402B-86A8-A286EBCD8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21205B-2A22-43E1-9565-D58E56EA4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DFAD68-5D53-431A-9CE3-FAC816FA8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B3C493-FEBF-4074-BB5A-F94BDC02F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081A8A-464E-4600-8BA3-14BC9B58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156C5F-F402-462A-A39F-090D8F98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4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F4B2E-1FA3-4B30-90BD-28681063A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6C7293-979B-4587-89C8-B4C1597D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CA50FC-B6B2-470E-80E5-2DF3AD57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739BFB-E4BC-4ED0-9103-4083D49B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55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198C42-EE3C-415C-8F1B-1F7E40B3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6D9D4C-FB05-4FBE-8EF6-1E884D9C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BA4AB1-7E00-408E-8BC7-BEC7490C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6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0DB56-0CA9-4096-B26E-A6471245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CFA71C-FEA7-4C82-A81E-9B021423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D707E3-4C9F-49D4-A32C-2E1DAED85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3DD87F-45F9-46F7-B03A-CC5D6BFB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83570-788F-4FE7-A14F-368B35E0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0B82C-F8CB-4AF9-920A-4490BC910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9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3562C-6D11-4B7D-BCEB-8A34D679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D15718-102B-4816-85C5-9B8B4DBA4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3315A-9D7D-4DEE-935C-4C6BE0848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91301-9AAB-463C-917A-02C92342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C9F3A-653D-4BDB-B86F-EC8CC088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400AB1-B1CB-4CED-A48A-8828C211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1D9F6B-3C6E-4F26-B70F-5E865B5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B5A0ED-4AF9-49DF-B6E8-D6172C7D3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9E792-B4F4-4957-9D26-67C7FFE21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C3971-1239-488F-BEE2-1D9B8F833BD4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7DB14-109B-4407-A619-46E50C829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A13D8-EEF6-467E-8602-BF878245D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50DA7-3F7A-415B-96EA-436ED1A71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2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3" Type="http://schemas.openxmlformats.org/officeDocument/2006/relationships/slide" Target="slide4.xml"/><Relationship Id="rId7" Type="http://schemas.openxmlformats.org/officeDocument/2006/relationships/slide" Target="slide48.xml"/><Relationship Id="rId12" Type="http://schemas.openxmlformats.org/officeDocument/2006/relationships/slide" Target="slide16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164.xml"/><Relationship Id="rId5" Type="http://schemas.openxmlformats.org/officeDocument/2006/relationships/slide" Target="slide20.xml"/><Relationship Id="rId10" Type="http://schemas.openxmlformats.org/officeDocument/2006/relationships/slide" Target="slide156.xml"/><Relationship Id="rId4" Type="http://schemas.openxmlformats.org/officeDocument/2006/relationships/slide" Target="slide7.xml"/><Relationship Id="rId9" Type="http://schemas.openxmlformats.org/officeDocument/2006/relationships/slide" Target="slide10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89579" y="1545977"/>
            <a:ext cx="5984331" cy="15081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/>
              <a:t>Good Ball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 err="1"/>
              <a:t>풋살</a:t>
            </a:r>
            <a:r>
              <a:rPr lang="ko-KR" altLang="en-US" sz="2400" b="1" dirty="0"/>
              <a:t> 구장 대관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예약</a:t>
            </a:r>
            <a:r>
              <a:rPr lang="en-US" altLang="ko-KR" sz="2400" b="1" dirty="0"/>
              <a:t> &amp; </a:t>
            </a:r>
            <a:r>
              <a:rPr lang="ko-KR" altLang="en-US" sz="2400" b="1" dirty="0" err="1"/>
              <a:t>팀관리</a:t>
            </a:r>
            <a:r>
              <a:rPr lang="ko-KR" altLang="en-US" sz="2400" b="1" dirty="0"/>
              <a:t> 웹사이트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095124" y="3990110"/>
            <a:ext cx="1677837" cy="16778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83044" y="2852690"/>
            <a:ext cx="3559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 b="1" dirty="0"/>
              <a:t>0</a:t>
            </a:r>
            <a:r>
              <a:rPr lang="ko-KR" altLang="en-US" sz="3200" b="1" dirty="0"/>
              <a:t>2_구현목표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85573" y="2455671"/>
            <a:ext cx="1534439" cy="15344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0193449" y="361738"/>
            <a:ext cx="1534439" cy="1534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</a:t>
            </a:r>
          </a:p>
        </p:txBody>
      </p:sp>
      <p:pic>
        <p:nvPicPr>
          <p:cNvPr id="9218" name="Picture 2" descr="C:\Users\tnddl\Desktop\테이블 정의\리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448" y="2870723"/>
            <a:ext cx="9016056" cy="19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188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매칭등록</a:t>
            </a:r>
            <a:endParaRPr lang="ko-KR" altLang="en-US" dirty="0"/>
          </a:p>
        </p:txBody>
      </p:sp>
      <p:pic>
        <p:nvPicPr>
          <p:cNvPr id="11266" name="Picture 2" descr="C:\Users\tnddl\Desktop\테이블 정의\매칭등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6" y="2996952"/>
            <a:ext cx="898768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2163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매칭신청</a:t>
            </a:r>
            <a:r>
              <a:rPr lang="ko-KR" altLang="en-US" dirty="0"/>
              <a:t> 및 전적</a:t>
            </a:r>
          </a:p>
        </p:txBody>
      </p:sp>
      <p:pic>
        <p:nvPicPr>
          <p:cNvPr id="12290" name="Picture 2" descr="C:\Users\tnddl\Desktop\테이블 정의\매칭신청 및 전적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60" y="2708920"/>
            <a:ext cx="894983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8203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69776"/>
            <a:ext cx="8229600" cy="1143000"/>
          </a:xfrm>
        </p:spPr>
        <p:txBody>
          <a:bodyPr/>
          <a:lstStyle/>
          <a:p>
            <a:r>
              <a:rPr lang="ko-KR" altLang="en-US" dirty="0"/>
              <a:t>지점</a:t>
            </a:r>
          </a:p>
        </p:txBody>
      </p:sp>
      <p:pic>
        <p:nvPicPr>
          <p:cNvPr id="13314" name="Picture 2" descr="C:\Users\tnddl\Desktop\테이블 정의\지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05" y="1772816"/>
            <a:ext cx="909491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2230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51735" y="1869250"/>
            <a:ext cx="527900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/>
              <a:t>실제 구현한 </a:t>
            </a:r>
            <a:r>
              <a:rPr lang="en-US" altLang="ko-KR" sz="4400" dirty="0"/>
              <a:t>UI </a:t>
            </a:r>
            <a:r>
              <a:rPr lang="ko-KR" altLang="en-US" sz="4400" dirty="0"/>
              <a:t>화면</a:t>
            </a:r>
            <a:endParaRPr lang="en-US" altLang="ko-KR" sz="4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3F2E3-7E74-4CD3-BED7-B1DE82CB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 Responsive</a:t>
            </a:r>
            <a:r>
              <a:rPr lang="ko-KR" altLang="en-US" dirty="0"/>
              <a:t> </a:t>
            </a:r>
            <a:r>
              <a:rPr lang="en-US" altLang="ko-KR" dirty="0"/>
              <a:t>Navigation bar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31BEAE-4663-4C15-BB9C-866FE4965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84602"/>
            <a:ext cx="7673419" cy="5673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53C310-54D0-402E-8E09-C8715714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662" y="1178580"/>
            <a:ext cx="4157220" cy="56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858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CE2D7-A4FF-48FA-8B61-9B814866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13262" y="0"/>
            <a:ext cx="10515600" cy="2149311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 메인 페이지</a:t>
            </a:r>
            <a:r>
              <a:rPr lang="en-US" altLang="ko-KR" sz="2000" dirty="0"/>
              <a:t>(</a:t>
            </a:r>
            <a:r>
              <a:rPr lang="ko-KR" altLang="en-US" sz="2000" dirty="0"/>
              <a:t>로그인 전</a:t>
            </a:r>
            <a:r>
              <a:rPr lang="en-US" altLang="ko-KR" sz="2000" dirty="0"/>
              <a:t>)</a:t>
            </a:r>
            <a:br>
              <a:rPr lang="en-US" altLang="ko-KR" dirty="0"/>
            </a:br>
            <a:r>
              <a:rPr lang="en-US" altLang="ko-KR" dirty="0"/>
              <a:t>&amp;</a:t>
            </a:r>
            <a:br>
              <a:rPr lang="en-US" altLang="ko-KR" dirty="0"/>
            </a:br>
            <a:r>
              <a:rPr lang="en-US" altLang="ko-KR" dirty="0"/>
              <a:t>Responsive Web Site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4979F-9D6F-4A02-8889-6419DA98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723" y="0"/>
            <a:ext cx="3798277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D04504-8BAE-4EF7-B992-875EE6032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1842"/>
            <a:ext cx="6495792" cy="592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66F5CA-85F6-4126-9365-6D62D0123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792" y="0"/>
            <a:ext cx="1897931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5085ED-64DF-4940-B589-76209D8AE005}"/>
              </a:ext>
            </a:extLst>
          </p:cNvPr>
          <p:cNvSpPr txBox="1"/>
          <p:nvPr/>
        </p:nvSpPr>
        <p:spPr>
          <a:xfrm>
            <a:off x="865721" y="5590095"/>
            <a:ext cx="518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웹화면의 폭</a:t>
            </a:r>
            <a:r>
              <a:rPr lang="en-US" altLang="ko-KR" dirty="0"/>
              <a:t>(width)</a:t>
            </a:r>
            <a:r>
              <a:rPr lang="ko-KR" altLang="en-US" dirty="0"/>
              <a:t>에 따라서</a:t>
            </a:r>
            <a:endParaRPr lang="en-US" altLang="ko-KR" dirty="0"/>
          </a:p>
          <a:p>
            <a:pPr algn="ctr"/>
            <a:r>
              <a:rPr lang="ko-KR" altLang="en-US" dirty="0"/>
              <a:t>글씨 크기와 </a:t>
            </a:r>
            <a:r>
              <a:rPr lang="en-US" altLang="ko-KR" dirty="0"/>
              <a:t>component </a:t>
            </a:r>
            <a:r>
              <a:rPr lang="ko-KR" altLang="en-US" dirty="0"/>
              <a:t>배치 형태가 달라짐  ▶</a:t>
            </a:r>
          </a:p>
        </p:txBody>
      </p:sp>
    </p:spTree>
    <p:extLst>
      <p:ext uri="{BB962C8B-B14F-4D97-AF65-F5344CB8AC3E}">
        <p14:creationId xmlns:p14="http://schemas.microsoft.com/office/powerpoint/2010/main" val="7991771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CE2D7-A4FF-48FA-8B61-9B814866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325563"/>
          </a:xfrm>
        </p:spPr>
        <p:txBody>
          <a:bodyPr/>
          <a:lstStyle/>
          <a:p>
            <a:r>
              <a:rPr lang="ko-KR" altLang="en-US" dirty="0"/>
              <a:t>메인 페이지</a:t>
            </a:r>
            <a:r>
              <a:rPr lang="en-US" altLang="ko-KR" sz="2000" dirty="0"/>
              <a:t>(</a:t>
            </a:r>
            <a:r>
              <a:rPr lang="ko-KR" altLang="en-US" sz="2000" dirty="0"/>
              <a:t>로그인 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D2845F-4FF7-4886-8DE8-BA0EACF4C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0747" y="0"/>
            <a:ext cx="3981255" cy="6890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B25AE4-4E6E-4B3E-9199-B4650B64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643"/>
            <a:ext cx="8210747" cy="7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634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415FC-089B-41F8-B0A0-D6024BDE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9D5F9AB-05DA-4617-BDEE-0A71A4B91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261" y="0"/>
            <a:ext cx="520673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06B67B-EF33-4A81-8F8A-09378A1A2F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9" t="25883" r="25420" b="22880"/>
          <a:stretch/>
        </p:blipFill>
        <p:spPr>
          <a:xfrm>
            <a:off x="1027521" y="2607206"/>
            <a:ext cx="4383464" cy="2733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BADC93-2243-47B8-B271-FF9736159535}"/>
              </a:ext>
            </a:extLst>
          </p:cNvPr>
          <p:cNvSpPr txBox="1"/>
          <p:nvPr/>
        </p:nvSpPr>
        <p:spPr>
          <a:xfrm>
            <a:off x="2117374" y="223787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실패 화면</a:t>
            </a:r>
          </a:p>
        </p:txBody>
      </p:sp>
    </p:spTree>
    <p:extLst>
      <p:ext uri="{BB962C8B-B14F-4D97-AF65-F5344CB8AC3E}">
        <p14:creationId xmlns:p14="http://schemas.microsoft.com/office/powerpoint/2010/main" val="24806913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415FC-089B-41F8-B0A0-D6024BDE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0B028C5C-3757-4218-8FAE-73BA07444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5897" y="-1"/>
            <a:ext cx="5546103" cy="685799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01C0497-4147-4886-B44F-3BFF8B98E056}"/>
              </a:ext>
            </a:extLst>
          </p:cNvPr>
          <p:cNvGrpSpPr/>
          <p:nvPr/>
        </p:nvGrpSpPr>
        <p:grpSpPr>
          <a:xfrm>
            <a:off x="209550" y="1104186"/>
            <a:ext cx="6251346" cy="4263103"/>
            <a:chOff x="209550" y="1104186"/>
            <a:chExt cx="6251346" cy="426310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835455-321A-4BD5-81A4-D6A50E46F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550" y="1104186"/>
              <a:ext cx="2876550" cy="24765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CE6502-F38E-42D4-8963-F7DD35E5B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4346" y="1104186"/>
              <a:ext cx="2876550" cy="24765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078872-BF33-4867-B37B-A56263B1D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550" y="3741810"/>
              <a:ext cx="6245683" cy="162547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D8FD40-2CC2-4315-AEE0-7E2C23F146C2}"/>
              </a:ext>
            </a:extLst>
          </p:cNvPr>
          <p:cNvSpPr txBox="1"/>
          <p:nvPr/>
        </p:nvSpPr>
        <p:spPr>
          <a:xfrm>
            <a:off x="182329" y="5412156"/>
            <a:ext cx="63001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정규표현식을 이용하여 비밀번호 형식이 </a:t>
            </a:r>
            <a:r>
              <a:rPr lang="ko-KR" altLang="en-US" sz="1400" b="1" dirty="0" err="1"/>
              <a:t>정해졌음</a:t>
            </a:r>
            <a:r>
              <a:rPr lang="en-US" altLang="ko-KR" sz="1400" b="1" dirty="0"/>
              <a:t>.</a:t>
            </a:r>
            <a:br>
              <a:rPr lang="en-US" altLang="ko-KR" sz="1400" b="1" dirty="0"/>
            </a:br>
            <a:r>
              <a:rPr lang="en-US" altLang="ko-KR" sz="1400" b="1" dirty="0"/>
              <a:t>(</a:t>
            </a:r>
            <a:r>
              <a:rPr lang="ko-KR" altLang="en-US" sz="1400" b="1" dirty="0"/>
              <a:t>비밀번호 형식을 어긴 경우에 가입 불가능하다</a:t>
            </a:r>
            <a:r>
              <a:rPr lang="en-US" altLang="ko-KR" sz="1400" b="1" dirty="0"/>
              <a:t>.)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en-US" altLang="ko-KR" sz="1400" b="1" dirty="0"/>
              <a:t>‘</a:t>
            </a:r>
            <a:r>
              <a:rPr lang="ko-KR" altLang="en-US" sz="1400" b="1" dirty="0"/>
              <a:t>비밀번호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입력내용과 </a:t>
            </a:r>
            <a:r>
              <a:rPr lang="en-US" altLang="ko-KR" sz="1400" b="1" dirty="0"/>
              <a:t>‘</a:t>
            </a:r>
            <a:r>
              <a:rPr lang="ko-KR" altLang="en-US" sz="1400" b="1" dirty="0"/>
              <a:t>비밀번호 확인</a:t>
            </a:r>
            <a:r>
              <a:rPr lang="en-US" altLang="ko-KR" sz="1400" b="1" dirty="0"/>
              <a:t>’ </a:t>
            </a:r>
            <a:r>
              <a:rPr lang="ko-KR" altLang="en-US" sz="1400" b="1" dirty="0"/>
              <a:t>입력내용이 같은 지 다른 지 확인 가능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70864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291162" y="5423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구현목표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4536504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6"/>
          <p:cNvSpPr txBox="1"/>
          <p:nvPr/>
        </p:nvSpPr>
        <p:spPr>
          <a:xfrm>
            <a:off x="8988680" y="1414222"/>
            <a:ext cx="2334261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밴치마킹사이트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35C93-AC93-478B-96DB-9B7AE4AB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29" y="1156811"/>
            <a:ext cx="4309936" cy="22997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204B56-6142-44A7-89EC-078E8227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30" y="4065008"/>
            <a:ext cx="3447177" cy="25287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7AB2FA-2A1B-498A-83D4-CE702D55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83" y="931545"/>
            <a:ext cx="2977579" cy="55286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9E52AE9-08B7-49B1-A274-144DA8AA3616}"/>
              </a:ext>
            </a:extLst>
          </p:cNvPr>
          <p:cNvSpPr/>
          <p:nvPr/>
        </p:nvSpPr>
        <p:spPr>
          <a:xfrm>
            <a:off x="941033" y="665826"/>
            <a:ext cx="1192528" cy="38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플랩풋볼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B414B-4D14-48DB-9B05-25BBF8337F49}"/>
              </a:ext>
            </a:extLst>
          </p:cNvPr>
          <p:cNvSpPr/>
          <p:nvPr/>
        </p:nvSpPr>
        <p:spPr>
          <a:xfrm>
            <a:off x="4342660" y="3505275"/>
            <a:ext cx="1845077" cy="38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아이엠그라운드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A2D81F-E9D6-4341-83E7-0FABD093E88C}"/>
              </a:ext>
            </a:extLst>
          </p:cNvPr>
          <p:cNvSpPr/>
          <p:nvPr/>
        </p:nvSpPr>
        <p:spPr>
          <a:xfrm>
            <a:off x="6403098" y="3505275"/>
            <a:ext cx="1292209" cy="38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HM</a:t>
            </a:r>
            <a:r>
              <a:rPr lang="ko-KR" altLang="en-US" dirty="0" err="1"/>
              <a:t>풋살</a:t>
            </a:r>
            <a:endParaRPr lang="ko-KR" altLang="en-US" dirty="0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F2A20CEF-4F66-467D-B2AE-E56B89A3F9EA}"/>
              </a:ext>
            </a:extLst>
          </p:cNvPr>
          <p:cNvSpPr txBox="1"/>
          <p:nvPr/>
        </p:nvSpPr>
        <p:spPr>
          <a:xfrm>
            <a:off x="8981734" y="2009491"/>
            <a:ext cx="24074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여러 사이트의 장점을 참고하고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나이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성별매치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대관예약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팀 전적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아쉬운 부분을 보완해서 기능 추가함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BC7ED-587C-4C87-A080-7E710D31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3779520" cy="927895"/>
          </a:xfrm>
        </p:spPr>
        <p:txBody>
          <a:bodyPr/>
          <a:lstStyle/>
          <a:p>
            <a:r>
              <a:rPr lang="ko-KR" altLang="en-US" dirty="0"/>
              <a:t>회원가입 실패</a:t>
            </a:r>
          </a:p>
        </p:txBody>
      </p:sp>
      <p:pic>
        <p:nvPicPr>
          <p:cNvPr id="16386" name="Picture 2" descr="C:\Users\tnddl\Desktop\KakaoTalk_20200913_1225210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6150"/>
            <a:ext cx="12192001" cy="59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0944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44399C8-53FB-469A-B7D6-A48CBB7C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37" y="1"/>
            <a:ext cx="5549663" cy="6857999"/>
          </a:xfrm>
          <a:prstGeom prst="rect">
            <a:avLst/>
          </a:prstGeom>
          <a:ln w="38100">
            <a:noFill/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EF8DFD-F936-41E5-8BFF-3B3EC0A59259}"/>
              </a:ext>
            </a:extLst>
          </p:cNvPr>
          <p:cNvGrpSpPr/>
          <p:nvPr/>
        </p:nvGrpSpPr>
        <p:grpSpPr>
          <a:xfrm>
            <a:off x="0" y="0"/>
            <a:ext cx="5806911" cy="6858000"/>
            <a:chOff x="0" y="0"/>
            <a:chExt cx="5806911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FCA4E53-1827-445F-B2EB-8C377987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599522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8A2A9E-E893-4A8F-A9E9-5868E380BEC1}"/>
                </a:ext>
              </a:extLst>
            </p:cNvPr>
            <p:cNvSpPr/>
            <p:nvPr/>
          </p:nvSpPr>
          <p:spPr>
            <a:xfrm>
              <a:off x="848412" y="2055043"/>
              <a:ext cx="3836710" cy="103694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31FDCE-3DAA-4B85-8A32-832F3F5D2D67}"/>
                </a:ext>
              </a:extLst>
            </p:cNvPr>
            <p:cNvSpPr txBox="1"/>
            <p:nvPr/>
          </p:nvSpPr>
          <p:spPr>
            <a:xfrm>
              <a:off x="3359713" y="1593378"/>
              <a:ext cx="201048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C00000"/>
                  </a:solidFill>
                </a:rPr>
                <a:t>* 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비밀번호 규정 어김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.</a:t>
              </a:r>
            </a:p>
            <a:p>
              <a:r>
                <a:rPr lang="ko-KR" altLang="en-US" sz="1200" b="1" dirty="0">
                  <a:solidFill>
                    <a:srgbClr val="C00000"/>
                  </a:solidFill>
                </a:rPr>
                <a:t>입력비밀번호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</a:t>
              </a:r>
              <a:r>
                <a:rPr lang="ko-KR" altLang="en-US" sz="1200" b="1" dirty="0">
                  <a:solidFill>
                    <a:srgbClr val="C0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111222333</a:t>
              </a:r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03DF97-DECF-492E-8E1D-FB9A87B16FDD}"/>
                </a:ext>
              </a:extLst>
            </p:cNvPr>
            <p:cNvSpPr/>
            <p:nvPr/>
          </p:nvSpPr>
          <p:spPr>
            <a:xfrm>
              <a:off x="848413" y="4110086"/>
              <a:ext cx="3836710" cy="35821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9AF6FB-C715-4FDF-8336-362B23CBB8DD}"/>
                </a:ext>
              </a:extLst>
            </p:cNvPr>
            <p:cNvSpPr txBox="1"/>
            <p:nvPr/>
          </p:nvSpPr>
          <p:spPr>
            <a:xfrm>
              <a:off x="3148644" y="4525496"/>
              <a:ext cx="2658267" cy="623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* </a:t>
              </a:r>
              <a:r>
                <a:rPr lang="ko-KR" altLang="en-US" sz="1200" b="1" dirty="0">
                  <a:solidFill>
                    <a:schemeClr val="accent1"/>
                  </a:solidFill>
                </a:rPr>
                <a:t>연락처 입력 후</a:t>
              </a:r>
              <a:r>
                <a:rPr lang="en-US" altLang="ko-KR" sz="1200" b="1" dirty="0">
                  <a:solidFill>
                    <a:schemeClr val="accent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accent1"/>
                  </a:solidFill>
                </a:rPr>
                <a:t>입력창을 벗어나면</a:t>
              </a:r>
              <a:r>
                <a:rPr lang="en-US" altLang="ko-KR" sz="1200" b="1" dirty="0">
                  <a:solidFill>
                    <a:schemeClr val="accent1"/>
                  </a:solidFill>
                </a:rPr>
                <a:t> </a:t>
              </a:r>
            </a:p>
            <a:p>
              <a:r>
                <a:rPr lang="ko-KR" altLang="en-US" sz="1200" b="1" dirty="0">
                  <a:solidFill>
                    <a:schemeClr val="accent1"/>
                  </a:solidFill>
                </a:rPr>
                <a:t>자동으로 </a:t>
              </a:r>
              <a:r>
                <a:rPr lang="en-US" altLang="ko-KR" sz="1200" b="1" dirty="0">
                  <a:solidFill>
                    <a:schemeClr val="accent1"/>
                  </a:solidFill>
                </a:rPr>
                <a:t>‘-’ </a:t>
              </a:r>
              <a:r>
                <a:rPr lang="ko-KR" altLang="en-US" sz="1200" b="1" dirty="0">
                  <a:solidFill>
                    <a:schemeClr val="accent1"/>
                  </a:solidFill>
                </a:rPr>
                <a:t>추가</a:t>
              </a:r>
              <a:endParaRPr lang="en-US" altLang="ko-KR" sz="1200" b="1" dirty="0">
                <a:solidFill>
                  <a:schemeClr val="accent1"/>
                </a:solidFill>
              </a:endParaRPr>
            </a:p>
            <a:p>
              <a:r>
                <a:rPr lang="en-US" altLang="ko-KR" sz="1050" b="1" dirty="0">
                  <a:solidFill>
                    <a:schemeClr val="accent1"/>
                  </a:solidFill>
                </a:rPr>
                <a:t>01012345678 </a:t>
              </a:r>
              <a:r>
                <a:rPr lang="ko-KR" altLang="en-US" sz="1050" b="1" dirty="0">
                  <a:solidFill>
                    <a:schemeClr val="accent1"/>
                  </a:solidFill>
                </a:rPr>
                <a:t>입력 </a:t>
              </a:r>
              <a:r>
                <a:rPr lang="en-US" altLang="ko-KR" sz="1050" b="1" dirty="0">
                  <a:solidFill>
                    <a:schemeClr val="accent1"/>
                  </a:solidFill>
                  <a:sym typeface="Wingdings" panose="05000000000000000000" pitchFamily="2" charset="2"/>
                </a:rPr>
                <a:t> 010-1234-5678</a:t>
              </a:r>
              <a:endParaRPr lang="ko-KR" altLang="en-US" sz="105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ABF72F-560D-4EF4-A16C-A8EDAE341DA1}"/>
                </a:ext>
              </a:extLst>
            </p:cNvPr>
            <p:cNvSpPr/>
            <p:nvPr/>
          </p:nvSpPr>
          <p:spPr>
            <a:xfrm>
              <a:off x="1772239" y="6183984"/>
              <a:ext cx="994528" cy="2459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958BC47-4E93-432F-9B9F-F8811F3D13CA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 flipH="1" flipV="1">
            <a:off x="2304047" y="512210"/>
            <a:ext cx="5883153" cy="5952243"/>
          </a:xfrm>
          <a:prstGeom prst="bentConnector4">
            <a:avLst>
              <a:gd name="adj1" fmla="val -3886"/>
              <a:gd name="adj2" fmla="val 80467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6A715D-B8B3-4CA5-8BC6-FE250CF16E42}"/>
              </a:ext>
            </a:extLst>
          </p:cNvPr>
          <p:cNvSpPr/>
          <p:nvPr/>
        </p:nvSpPr>
        <p:spPr>
          <a:xfrm>
            <a:off x="8221744" y="0"/>
            <a:ext cx="2477679" cy="11029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2833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415FC-089B-41F8-B0A0-D6024BDE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E9611F0-E6A2-42B5-8BFA-331150F4B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016" y="-1"/>
            <a:ext cx="6045984" cy="69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302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64A895-9B2A-495C-8C9B-84E0FCBA2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857" y="0"/>
            <a:ext cx="526493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EFBD97-6469-4CDC-B685-7271DD13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237" y="0"/>
            <a:ext cx="507476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6DF52-EB50-4D81-BC22-E649D97C115E}"/>
              </a:ext>
            </a:extLst>
          </p:cNvPr>
          <p:cNvSpPr txBox="1"/>
          <p:nvPr/>
        </p:nvSpPr>
        <p:spPr>
          <a:xfrm>
            <a:off x="5154073" y="3523935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회원의 이름</a:t>
            </a:r>
            <a:r>
              <a:rPr lang="en-US" altLang="ko-KR" dirty="0"/>
              <a:t>/ </a:t>
            </a:r>
            <a:r>
              <a:rPr lang="ko-KR" altLang="en-US" dirty="0"/>
              <a:t>핸드폰 번호 입력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3DF624-46F6-437F-A97F-70198DE00001}"/>
              </a:ext>
            </a:extLst>
          </p:cNvPr>
          <p:cNvSpPr/>
          <p:nvPr/>
        </p:nvSpPr>
        <p:spPr>
          <a:xfrm>
            <a:off x="1484721" y="3893269"/>
            <a:ext cx="1003956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BAD8950-7002-45A4-9285-E6664FE34756}"/>
              </a:ext>
            </a:extLst>
          </p:cNvPr>
          <p:cNvCxnSpPr>
            <a:stCxn id="9" idx="2"/>
          </p:cNvCxnSpPr>
          <p:nvPr/>
        </p:nvCxnSpPr>
        <p:spPr>
          <a:xfrm rot="5400000" flipH="1" flipV="1">
            <a:off x="5098722" y="781245"/>
            <a:ext cx="348792" cy="6572839"/>
          </a:xfrm>
          <a:prstGeom prst="bentConnector4">
            <a:avLst>
              <a:gd name="adj1" fmla="val -65540"/>
              <a:gd name="adj2" fmla="val 538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799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nddl\Desktop\KakaoTalk_20200913_1408599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929" y="2105551"/>
            <a:ext cx="4929691" cy="362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28E32F-3410-4942-9D83-BDC2CDFC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857" y="0"/>
            <a:ext cx="5264930" cy="6858000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14CDAD8-D0AA-46D0-868C-3BA7AC47B01C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1960775" y="3919913"/>
            <a:ext cx="5077154" cy="22788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20576" y="4443299"/>
            <a:ext cx="541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C00000"/>
                </a:solidFill>
              </a:rPr>
              <a:t>존재하지 않는 </a:t>
            </a:r>
            <a:r>
              <a:rPr lang="en-US" altLang="ko-KR" b="1" dirty="0">
                <a:solidFill>
                  <a:srgbClr val="C00000"/>
                </a:solidFill>
              </a:rPr>
              <a:t>“</a:t>
            </a:r>
            <a:r>
              <a:rPr lang="ko-KR" altLang="en-US" b="1" dirty="0">
                <a:solidFill>
                  <a:srgbClr val="C00000"/>
                </a:solidFill>
              </a:rPr>
              <a:t>이름</a:t>
            </a:r>
            <a:r>
              <a:rPr lang="en-US" altLang="ko-KR" b="1" dirty="0">
                <a:solidFill>
                  <a:srgbClr val="C00000"/>
                </a:solidFill>
              </a:rPr>
              <a:t>”</a:t>
            </a:r>
            <a:r>
              <a:rPr lang="ko-KR" altLang="en-US" b="1" dirty="0">
                <a:solidFill>
                  <a:srgbClr val="C00000"/>
                </a:solidFill>
              </a:rPr>
              <a:t> 또는 </a:t>
            </a:r>
            <a:r>
              <a:rPr lang="en-US" altLang="ko-KR" b="1" dirty="0">
                <a:solidFill>
                  <a:srgbClr val="C00000"/>
                </a:solidFill>
              </a:rPr>
              <a:t>“</a:t>
            </a:r>
            <a:r>
              <a:rPr lang="ko-KR" altLang="en-US" b="1" dirty="0">
                <a:solidFill>
                  <a:srgbClr val="C00000"/>
                </a:solidFill>
              </a:rPr>
              <a:t>전화번호</a:t>
            </a:r>
            <a:r>
              <a:rPr lang="en-US" altLang="ko-KR" b="1" dirty="0">
                <a:solidFill>
                  <a:srgbClr val="C00000"/>
                </a:solidFill>
              </a:rPr>
              <a:t>”</a:t>
            </a:r>
            <a:r>
              <a:rPr lang="ko-KR" altLang="en-US" b="1" dirty="0">
                <a:solidFill>
                  <a:srgbClr val="C00000"/>
                </a:solidFill>
              </a:rPr>
              <a:t>를 입력해서</a:t>
            </a:r>
            <a:endParaRPr lang="en-US" altLang="ko-KR" b="1" dirty="0">
              <a:solidFill>
                <a:srgbClr val="C00000"/>
              </a:solidFill>
            </a:endParaRPr>
          </a:p>
          <a:p>
            <a:pPr algn="ctr"/>
            <a:r>
              <a:rPr lang="ko-KR" altLang="en-US" b="1" dirty="0">
                <a:solidFill>
                  <a:srgbClr val="C00000"/>
                </a:solidFill>
              </a:rPr>
              <a:t>아이디를 찾을 때 에러페이지를 호출한다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5603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415FC-089B-41F8-B0A0-D6024BDE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7F1031-4E8A-4928-9088-7BF2D5CE7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016" y="0"/>
            <a:ext cx="604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585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2684E8-D62A-44D8-AF47-2CB82FD88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2244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5C8599-2007-4037-9998-9D2139964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711" y="0"/>
            <a:ext cx="4556289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1564849" y="3893269"/>
            <a:ext cx="923828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AD2DF-0469-452D-85F2-59ED47765D7D}"/>
              </a:ext>
            </a:extLst>
          </p:cNvPr>
          <p:cNvSpPr txBox="1"/>
          <p:nvPr/>
        </p:nvSpPr>
        <p:spPr>
          <a:xfrm>
            <a:off x="5154073" y="3523935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회원의 이름</a:t>
            </a:r>
            <a:r>
              <a:rPr lang="en-US" altLang="ko-KR" dirty="0"/>
              <a:t>/ </a:t>
            </a:r>
            <a:r>
              <a:rPr lang="ko-KR" altLang="en-US" dirty="0"/>
              <a:t>비밀번호 입력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/>
          <p:nvPr/>
        </p:nvCxnSpPr>
        <p:spPr>
          <a:xfrm rot="5400000" flipH="1" flipV="1">
            <a:off x="5098722" y="781245"/>
            <a:ext cx="348792" cy="6572839"/>
          </a:xfrm>
          <a:prstGeom prst="bentConnector4">
            <a:avLst>
              <a:gd name="adj1" fmla="val -65540"/>
              <a:gd name="adj2" fmla="val 538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2540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tnddl\Desktop\KakaoTalk_20200913_1408599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3069"/>
            <a:ext cx="5787638" cy="326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C501B5-2D45-4BA8-9D91-5224B59E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2449" cy="685800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94C9D1D-83CD-4FDE-8B46-0201099BD4C1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936029" y="3555945"/>
            <a:ext cx="4159971" cy="61070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B7D158-6A18-49F9-B3CA-F0A5EB18CEA8}"/>
              </a:ext>
            </a:extLst>
          </p:cNvPr>
          <p:cNvSpPr txBox="1"/>
          <p:nvPr/>
        </p:nvSpPr>
        <p:spPr>
          <a:xfrm>
            <a:off x="2156503" y="4420031"/>
            <a:ext cx="5184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C00000"/>
                </a:solidFill>
              </a:rPr>
              <a:t>존재하지 않는 </a:t>
            </a:r>
            <a:r>
              <a:rPr lang="en-US" altLang="ko-KR" b="1" dirty="0">
                <a:solidFill>
                  <a:srgbClr val="C00000"/>
                </a:solidFill>
              </a:rPr>
              <a:t>“</a:t>
            </a:r>
            <a:r>
              <a:rPr lang="ko-KR" altLang="en-US" b="1" dirty="0">
                <a:solidFill>
                  <a:srgbClr val="C00000"/>
                </a:solidFill>
              </a:rPr>
              <a:t>이메일</a:t>
            </a:r>
            <a:r>
              <a:rPr lang="en-US" altLang="ko-KR" b="1" dirty="0">
                <a:solidFill>
                  <a:srgbClr val="C00000"/>
                </a:solidFill>
              </a:rPr>
              <a:t>”</a:t>
            </a:r>
            <a:r>
              <a:rPr lang="ko-KR" altLang="en-US" b="1" dirty="0">
                <a:solidFill>
                  <a:srgbClr val="C00000"/>
                </a:solidFill>
              </a:rPr>
              <a:t> 또는 </a:t>
            </a:r>
            <a:r>
              <a:rPr lang="en-US" altLang="ko-KR" b="1" dirty="0">
                <a:solidFill>
                  <a:srgbClr val="C00000"/>
                </a:solidFill>
              </a:rPr>
              <a:t>“</a:t>
            </a:r>
            <a:r>
              <a:rPr lang="ko-KR" altLang="en-US" b="1" dirty="0">
                <a:solidFill>
                  <a:srgbClr val="C00000"/>
                </a:solidFill>
              </a:rPr>
              <a:t>이름</a:t>
            </a:r>
            <a:r>
              <a:rPr lang="en-US" altLang="ko-KR" b="1" dirty="0">
                <a:solidFill>
                  <a:srgbClr val="C00000"/>
                </a:solidFill>
              </a:rPr>
              <a:t>”</a:t>
            </a:r>
            <a:r>
              <a:rPr lang="ko-KR" altLang="en-US" b="1" dirty="0">
                <a:solidFill>
                  <a:srgbClr val="C00000"/>
                </a:solidFill>
              </a:rPr>
              <a:t>를 입력해서</a:t>
            </a:r>
            <a:endParaRPr lang="en-US" altLang="ko-KR" b="1" dirty="0">
              <a:solidFill>
                <a:srgbClr val="C00000"/>
              </a:solidFill>
            </a:endParaRPr>
          </a:p>
          <a:p>
            <a:pPr algn="ctr"/>
            <a:r>
              <a:rPr lang="ko-KR" altLang="en-US" b="1" dirty="0">
                <a:solidFill>
                  <a:srgbClr val="C00000"/>
                </a:solidFill>
              </a:rPr>
              <a:t>비밀번호를 찾을 때 에러페이지를 호출한다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9885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292A3-2319-45EE-B7C7-EECA6AA3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2778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개인정보 수정 </a:t>
            </a:r>
            <a:r>
              <a:rPr lang="en-US" altLang="ko-KR" sz="2000" dirty="0"/>
              <a:t>(</a:t>
            </a:r>
            <a:r>
              <a:rPr lang="ko-KR" altLang="en-US" sz="2000" dirty="0"/>
              <a:t>일반회원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3314" name="Picture 2" descr="C:\Users\tnddl\Desktop\일반회원\일반 회원 마이페이지 시작페이지 &amp; 회원 정보 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464"/>
            <a:ext cx="12192000" cy="619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0049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292A3-2319-45EE-B7C7-EECA6AA3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47057"/>
          </a:xfrm>
        </p:spPr>
        <p:txBody>
          <a:bodyPr/>
          <a:lstStyle/>
          <a:p>
            <a:r>
              <a:rPr lang="ko-KR" altLang="en-US" dirty="0"/>
              <a:t>개인정보 수정 </a:t>
            </a:r>
            <a:r>
              <a:rPr lang="en-US" altLang="ko-KR" sz="2000" dirty="0"/>
              <a:t>(</a:t>
            </a:r>
            <a:r>
              <a:rPr lang="ko-KR" altLang="en-US" sz="2000" dirty="0"/>
              <a:t>매니저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027" name="Picture 3" descr="C:\Users\tnddl\Desktop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582"/>
            <a:ext cx="6182597" cy="600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nddl\Desktop\매니저\회원 정보 수정_성공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30" y="854765"/>
            <a:ext cx="5633670" cy="600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1763859" y="6298539"/>
            <a:ext cx="2311183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4075042" y="1999131"/>
            <a:ext cx="6013176" cy="447380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9919252" y="1650339"/>
            <a:ext cx="337932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88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5696221" y="1765051"/>
            <a:ext cx="2728647" cy="27286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336705" y="4789389"/>
            <a:ext cx="1569636" cy="1046441"/>
            <a:chOff x="2259301" y="4725316"/>
            <a:chExt cx="687704" cy="1046440"/>
          </a:xfrm>
        </p:grpSpPr>
        <p:sp>
          <p:nvSpPr>
            <p:cNvPr id="33" name="TextBox 32"/>
            <p:cNvSpPr txBox="1"/>
            <p:nvPr/>
          </p:nvSpPr>
          <p:spPr>
            <a:xfrm>
              <a:off x="2513201" y="5125426"/>
              <a:ext cx="259079" cy="646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defRPr/>
              </a:pPr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59301" y="4725316"/>
              <a:ext cx="687704" cy="70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rgbClr val="33CC33"/>
                  </a:solidFill>
                </a:rPr>
                <a:t>팀매칭</a:t>
              </a:r>
            </a:p>
            <a:p>
              <a:pPr algn="ctr">
                <a:defRPr/>
              </a:pPr>
              <a:endParaRPr lang="ko-KR" altLang="en-US" sz="2000">
                <a:solidFill>
                  <a:srgbClr val="33CC33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291162" y="5423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구현목표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4536504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5"/>
          <p:cNvSpPr txBox="1"/>
          <p:nvPr/>
        </p:nvSpPr>
        <p:spPr>
          <a:xfrm>
            <a:off x="8915487" y="2000926"/>
            <a:ext cx="240745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현재매치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사이트가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10대부터 30대까지의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남성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위주로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고객들이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분포해있다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그래서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나이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드신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분이나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여성분들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중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풋살이용을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희망하시는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분들이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많은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것으로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파악이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된다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0">
              <a:defRPr/>
            </a:pP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 나이연령대 매칭 </a:t>
            </a:r>
          </a:p>
          <a:p>
            <a:pPr lvl="0">
              <a:defRPr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 성별 매칭</a:t>
            </a:r>
            <a:b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남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여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혼합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16"/>
          <p:cNvSpPr txBox="1"/>
          <p:nvPr/>
        </p:nvSpPr>
        <p:spPr>
          <a:xfrm>
            <a:off x="8988682" y="1414222"/>
            <a:ext cx="1758239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차별화내용</a:t>
            </a:r>
          </a:p>
        </p:txBody>
      </p:sp>
      <p:pic>
        <p:nvPicPr>
          <p:cNvPr id="48" name="그림 4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36551" y="1268702"/>
            <a:ext cx="4620032" cy="4609476"/>
          </a:xfrm>
          <a:prstGeom prst="rect">
            <a:avLst/>
          </a:prstGeom>
        </p:spPr>
      </p:pic>
      <p:pic>
        <p:nvPicPr>
          <p:cNvPr id="71" name="그림 7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156686" y="2425114"/>
            <a:ext cx="1857959" cy="1500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D424E-C704-47F7-AFA2-6048AC64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3596640" cy="785189"/>
          </a:xfrm>
        </p:spPr>
        <p:txBody>
          <a:bodyPr>
            <a:normAutofit/>
          </a:bodyPr>
          <a:lstStyle/>
          <a:p>
            <a:r>
              <a:rPr lang="ko-KR" altLang="en-US" dirty="0"/>
              <a:t>회원 탈퇴</a:t>
            </a:r>
            <a:r>
              <a:rPr lang="en-US" altLang="ko-KR" sz="2200" dirty="0"/>
              <a:t>(</a:t>
            </a:r>
            <a:r>
              <a:rPr lang="ko-KR" altLang="en-US" sz="2200" dirty="0"/>
              <a:t>매니저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pic>
        <p:nvPicPr>
          <p:cNvPr id="2050" name="Picture 2" descr="C:\Users\tnddl\Desktop\매니저\회원 탈퇴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8334"/>
            <a:ext cx="12188488" cy="619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4620578" y="4313676"/>
            <a:ext cx="2836861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85299" y="466246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입력 후 클릭</a:t>
            </a:r>
          </a:p>
        </p:txBody>
      </p:sp>
    </p:spTree>
    <p:extLst>
      <p:ext uri="{BB962C8B-B14F-4D97-AF65-F5344CB8AC3E}">
        <p14:creationId xmlns:p14="http://schemas.microsoft.com/office/powerpoint/2010/main" val="7241126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nddl\Desktop\매니저\회원 탈퇴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5860"/>
            <a:ext cx="5625548" cy="618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2131379" y="4499556"/>
            <a:ext cx="1327438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5" idx="0"/>
          </p:cNvCxnSpPr>
          <p:nvPr/>
        </p:nvCxnSpPr>
        <p:spPr>
          <a:xfrm rot="5400000" flipH="1" flipV="1">
            <a:off x="1821397" y="2782623"/>
            <a:ext cx="2690634" cy="7432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3367145" y="1460130"/>
            <a:ext cx="300394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02D424E-C704-47F7-AFA2-6048AC64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7633252" cy="785189"/>
          </a:xfrm>
        </p:spPr>
        <p:txBody>
          <a:bodyPr>
            <a:normAutofit/>
          </a:bodyPr>
          <a:lstStyle/>
          <a:p>
            <a:r>
              <a:rPr lang="ko-KR" altLang="en-US" dirty="0"/>
              <a:t>회원 탈퇴 성공 </a:t>
            </a:r>
            <a:r>
              <a:rPr lang="en-US" altLang="ko-KR" sz="2000" dirty="0"/>
              <a:t>(</a:t>
            </a:r>
            <a:r>
              <a:rPr lang="ko-KR" altLang="en-US" sz="2000" dirty="0"/>
              <a:t>비밀번호 일치 시</a:t>
            </a:r>
            <a:r>
              <a:rPr lang="en-US" altLang="ko-KR" sz="2000" dirty="0"/>
              <a:t>, </a:t>
            </a:r>
            <a:r>
              <a:rPr lang="ko-KR" altLang="en-US" sz="2000" dirty="0"/>
              <a:t>매니저</a:t>
            </a:r>
            <a:r>
              <a:rPr lang="en-US" altLang="ko-KR" sz="2000" dirty="0"/>
              <a:t>)</a:t>
            </a:r>
            <a:endParaRPr lang="ko-KR" altLang="en-US" dirty="0"/>
          </a:p>
        </p:txBody>
      </p:sp>
      <p:pic>
        <p:nvPicPr>
          <p:cNvPr id="3075" name="Picture 3" descr="C:\Users\tnddl\Desktop\매니저\회원 탈퇴 성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02" y="675860"/>
            <a:ext cx="6401398" cy="618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9" idx="3"/>
          </p:cNvCxnSpPr>
          <p:nvPr/>
        </p:nvCxnSpPr>
        <p:spPr>
          <a:xfrm>
            <a:off x="3667539" y="1634526"/>
            <a:ext cx="3240157" cy="16950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0964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02D424E-C704-47F7-AFA2-6048AC64603D}"/>
              </a:ext>
            </a:extLst>
          </p:cNvPr>
          <p:cNvSpPr txBox="1">
            <a:spLocks/>
          </p:cNvSpPr>
          <p:nvPr/>
        </p:nvSpPr>
        <p:spPr>
          <a:xfrm>
            <a:off x="-1" y="2"/>
            <a:ext cx="9859617" cy="78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회원 탈퇴 실패 </a:t>
            </a:r>
            <a:r>
              <a:rPr lang="en-US" altLang="ko-KR" sz="2000" dirty="0"/>
              <a:t>(</a:t>
            </a:r>
            <a:r>
              <a:rPr lang="ko-KR" altLang="en-US" sz="2000" dirty="0"/>
              <a:t>비밀번호 불일치 시</a:t>
            </a:r>
            <a:r>
              <a:rPr lang="en-US" altLang="ko-KR" sz="2000" dirty="0"/>
              <a:t>, </a:t>
            </a:r>
            <a:r>
              <a:rPr lang="ko-KR" altLang="en-US" sz="2000" dirty="0"/>
              <a:t>매니저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098" name="Picture 2" descr="C:\Users\tnddl\Desktop\매니저\회원 탈퇴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9920"/>
            <a:ext cx="5625548" cy="62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tnddl\Desktop\매니저\회원 탈퇴 실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05" y="629920"/>
            <a:ext cx="6469015" cy="62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2131379" y="4499556"/>
            <a:ext cx="1327438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8" idx="0"/>
          </p:cNvCxnSpPr>
          <p:nvPr/>
        </p:nvCxnSpPr>
        <p:spPr>
          <a:xfrm rot="5400000" flipH="1" flipV="1">
            <a:off x="1821397" y="2782623"/>
            <a:ext cx="2690634" cy="74323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3367145" y="1460130"/>
            <a:ext cx="300394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10" idx="3"/>
          </p:cNvCxnSpPr>
          <p:nvPr/>
        </p:nvCxnSpPr>
        <p:spPr>
          <a:xfrm>
            <a:off x="3667539" y="1634526"/>
            <a:ext cx="3240157" cy="169508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099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01E7A-D941-4B1E-A73D-5423F3A4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공지사항 게시판 목록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07C00-6854-44E8-B3D5-EFF9C0ACD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504" y="0"/>
            <a:ext cx="429849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A69871-D733-42EA-BF12-2332571AD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5"/>
          <a:stretch/>
        </p:blipFill>
        <p:spPr>
          <a:xfrm>
            <a:off x="358126" y="1959514"/>
            <a:ext cx="7305865" cy="4714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8F123-48C9-4B6D-9D86-8E1D88209193}"/>
              </a:ext>
            </a:extLst>
          </p:cNvPr>
          <p:cNvSpPr txBox="1"/>
          <p:nvPr/>
        </p:nvSpPr>
        <p:spPr>
          <a:xfrm>
            <a:off x="1206540" y="1457872"/>
            <a:ext cx="580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계정으로 로그인할 때 </a:t>
            </a:r>
            <a:r>
              <a:rPr lang="en-US" altLang="ko-KR" dirty="0"/>
              <a:t>- ‘</a:t>
            </a:r>
            <a:r>
              <a:rPr lang="ko-KR" altLang="en-US" dirty="0"/>
              <a:t>등록하기</a:t>
            </a:r>
            <a:r>
              <a:rPr lang="en-US" altLang="ko-KR" dirty="0"/>
              <a:t>’ </a:t>
            </a:r>
            <a:r>
              <a:rPr lang="ko-KR" altLang="en-US" dirty="0"/>
              <a:t>버튼이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11857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EF3CD-D42B-4174-B74A-289B3FF8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상세 게시글</a:t>
            </a:r>
            <a:r>
              <a:rPr lang="en-US" altLang="ko-KR" sz="2000" dirty="0"/>
              <a:t>(</a:t>
            </a:r>
            <a:r>
              <a:rPr lang="ko-KR" altLang="en-US" sz="2000" dirty="0"/>
              <a:t>이미지</a:t>
            </a:r>
            <a:r>
              <a:rPr lang="en-US" altLang="ko-KR" sz="2000" dirty="0"/>
              <a:t>X)</a:t>
            </a:r>
            <a:endParaRPr lang="ko-KR" altLang="en-US" sz="2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AE38B7-AFA8-47DE-8D83-F4A5218C1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06" y="1790053"/>
            <a:ext cx="7496722" cy="46034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B80358-A733-429F-A367-31EA2C240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134" y="-18256"/>
            <a:ext cx="43168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28379-4F95-4110-A252-552CDC216994}"/>
              </a:ext>
            </a:extLst>
          </p:cNvPr>
          <p:cNvSpPr txBox="1"/>
          <p:nvPr/>
        </p:nvSpPr>
        <p:spPr>
          <a:xfrm>
            <a:off x="702644" y="1193533"/>
            <a:ext cx="348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반응형 웹</a:t>
            </a:r>
            <a:r>
              <a:rPr lang="en-US" altLang="ko-KR" dirty="0"/>
              <a:t>(responsive web) 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2741630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EF3CD-D42B-4174-B74A-289B3FF8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상세 게시글</a:t>
            </a:r>
            <a:r>
              <a:rPr lang="en-US" altLang="ko-KR" sz="2000" dirty="0"/>
              <a:t>(</a:t>
            </a:r>
            <a:r>
              <a:rPr lang="ko-KR" altLang="en-US" sz="2000" dirty="0"/>
              <a:t>이미지</a:t>
            </a:r>
            <a:r>
              <a:rPr lang="en-US" altLang="ko-KR" sz="2000" dirty="0"/>
              <a:t> O)</a:t>
            </a:r>
            <a:endParaRPr lang="ko-KR" altLang="en-US" sz="2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738E59B-B379-43A1-B358-02C52EDF6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20"/>
          <a:stretch/>
        </p:blipFill>
        <p:spPr>
          <a:xfrm>
            <a:off x="7988235" y="-18256"/>
            <a:ext cx="4203765" cy="68762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C94936-9CE7-4E7B-BDDD-8E8228EDA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5"/>
          <a:stretch/>
        </p:blipFill>
        <p:spPr>
          <a:xfrm>
            <a:off x="178092" y="2019123"/>
            <a:ext cx="7632051" cy="4726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3451D-7C4B-47DB-A8DC-4B386FE14DEF}"/>
              </a:ext>
            </a:extLst>
          </p:cNvPr>
          <p:cNvSpPr txBox="1"/>
          <p:nvPr/>
        </p:nvSpPr>
        <p:spPr>
          <a:xfrm>
            <a:off x="796912" y="1095793"/>
            <a:ext cx="6143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반응형 웹</a:t>
            </a:r>
            <a:r>
              <a:rPr lang="en-US" altLang="ko-KR" dirty="0"/>
              <a:t>(responsive web)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ko-KR" altLang="en-US" dirty="0"/>
              <a:t>이미지가 있는 게시글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이미지가 없는 게시글 변경 가능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이미지가 없는 게시글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이미지가 있는 게시글 변경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9934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2732C-556B-4A20-97E8-9B9A021E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11" y="0"/>
            <a:ext cx="10515600" cy="1325563"/>
          </a:xfrm>
        </p:spPr>
        <p:txBody>
          <a:bodyPr/>
          <a:lstStyle/>
          <a:p>
            <a:r>
              <a:rPr lang="ko-KR" altLang="en-US" dirty="0"/>
              <a:t>공지사항 </a:t>
            </a:r>
            <a:r>
              <a:rPr lang="ko-KR" altLang="en-US" dirty="0" err="1"/>
              <a:t>등록폼</a:t>
            </a:r>
            <a:r>
              <a:rPr lang="ko-KR" altLang="en-US" dirty="0"/>
              <a:t> 페이지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FC8F76-6A89-4274-9716-736C40848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68"/>
          <a:stretch/>
        </p:blipFill>
        <p:spPr>
          <a:xfrm>
            <a:off x="7880808" y="7070"/>
            <a:ext cx="431119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B0185-7734-487B-B832-D8947145D65F}"/>
              </a:ext>
            </a:extLst>
          </p:cNvPr>
          <p:cNvSpPr txBox="1"/>
          <p:nvPr/>
        </p:nvSpPr>
        <p:spPr>
          <a:xfrm>
            <a:off x="207390" y="1231295"/>
            <a:ext cx="471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회원만이 공지사항 등록이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7850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6B8E8-B8A0-497E-AD56-F60DFEBA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325563"/>
          </a:xfrm>
        </p:spPr>
        <p:txBody>
          <a:bodyPr/>
          <a:lstStyle/>
          <a:p>
            <a:r>
              <a:rPr lang="ko-KR" altLang="en-US" dirty="0"/>
              <a:t>공지사항 </a:t>
            </a:r>
            <a:r>
              <a:rPr lang="ko-KR" altLang="en-US" dirty="0" err="1"/>
              <a:t>수정폼</a:t>
            </a:r>
            <a:r>
              <a:rPr lang="ko-KR" altLang="en-US" dirty="0"/>
              <a:t> 페이지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ECFDC0-F10C-4CAE-81DC-7A71BE11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67"/>
          <a:stretch/>
        </p:blipFill>
        <p:spPr>
          <a:xfrm>
            <a:off x="262212" y="1872758"/>
            <a:ext cx="7538249" cy="4810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EF85F1-828C-446D-B952-4B36ACB4A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134" y="-18256"/>
            <a:ext cx="431686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93357-268F-468F-8BFE-D3DCC61D8ACB}"/>
              </a:ext>
            </a:extLst>
          </p:cNvPr>
          <p:cNvSpPr txBox="1"/>
          <p:nvPr/>
        </p:nvSpPr>
        <p:spPr>
          <a:xfrm>
            <a:off x="262212" y="1343819"/>
            <a:ext cx="471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회원만이 공지사항 수정이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2946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589F23-268D-4556-889B-011D08D5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34" y="0"/>
            <a:ext cx="4316866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FEE3A25-0345-4808-B0C0-818AFCDCBC5B}"/>
              </a:ext>
            </a:extLst>
          </p:cNvPr>
          <p:cNvGrpSpPr/>
          <p:nvPr/>
        </p:nvGrpSpPr>
        <p:grpSpPr>
          <a:xfrm>
            <a:off x="1753385" y="1960775"/>
            <a:ext cx="7956223" cy="369332"/>
            <a:chOff x="1668544" y="1875934"/>
            <a:chExt cx="7956223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CAB647-1CFA-4B74-BF11-0F565EAF3729}"/>
                </a:ext>
              </a:extLst>
            </p:cNvPr>
            <p:cNvSpPr txBox="1"/>
            <p:nvPr/>
          </p:nvSpPr>
          <p:spPr>
            <a:xfrm>
              <a:off x="1668544" y="1875934"/>
              <a:ext cx="5573962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파일 등록하면 해당 업로드한 이미지 이름을 나타냄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8C243C3-B19A-4745-92D8-F44C2D1E1716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7242506" y="2060600"/>
              <a:ext cx="238226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5892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9F5477-7002-494B-953E-A41D9754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552" y="0"/>
            <a:ext cx="5203448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A5D260-3358-49DE-839B-ADA6EBE8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37" y="3054931"/>
            <a:ext cx="3781791" cy="206437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61F81-8DB7-48A4-8298-56290D476DCA}"/>
              </a:ext>
            </a:extLst>
          </p:cNvPr>
          <p:cNvSpPr txBox="1"/>
          <p:nvPr/>
        </p:nvSpPr>
        <p:spPr>
          <a:xfrm>
            <a:off x="981695" y="1847554"/>
            <a:ext cx="520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최대 </a:t>
            </a:r>
            <a:r>
              <a:rPr lang="en-US" altLang="ko-KR" dirty="0"/>
              <a:t>1000byte</a:t>
            </a:r>
            <a:r>
              <a:rPr lang="ko-KR" altLang="en-US" dirty="0"/>
              <a:t>의 글자를 입력할 수 있도록</a:t>
            </a:r>
            <a:endParaRPr lang="en-US" altLang="ko-KR" dirty="0"/>
          </a:p>
          <a:p>
            <a:pPr algn="ctr"/>
            <a:r>
              <a:rPr lang="en-US" altLang="ko-KR" dirty="0"/>
              <a:t>Byte</a:t>
            </a:r>
            <a:r>
              <a:rPr lang="ko-KR" altLang="en-US" dirty="0"/>
              <a:t>단위 입력 글자 수 카운트와</a:t>
            </a:r>
            <a:endParaRPr lang="en-US" altLang="ko-KR" dirty="0"/>
          </a:p>
          <a:p>
            <a:pPr algn="ctr"/>
            <a:r>
              <a:rPr lang="en-US" altLang="ko-KR" dirty="0"/>
              <a:t>1000byte</a:t>
            </a:r>
            <a:r>
              <a:rPr lang="ko-KR" altLang="en-US" dirty="0"/>
              <a:t>를 넘으면 더 이상 입력할 수 없도록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25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5696221" y="1740874"/>
            <a:ext cx="2728647" cy="27286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685747" y="4825395"/>
            <a:ext cx="954107" cy="1046443"/>
            <a:chOff x="2260937" y="4725317"/>
            <a:chExt cx="954107" cy="1046442"/>
          </a:xfrm>
        </p:grpSpPr>
        <p:sp>
          <p:nvSpPr>
            <p:cNvPr id="33" name="TextBox 32"/>
            <p:cNvSpPr txBox="1"/>
            <p:nvPr/>
          </p:nvSpPr>
          <p:spPr>
            <a:xfrm>
              <a:off x="2550376" y="5125429"/>
              <a:ext cx="184730" cy="646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defRPr/>
              </a:pPr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60937" y="4725317"/>
              <a:ext cx="95410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rgbClr val="33CC33"/>
                  </a:solidFill>
                </a:rPr>
                <a:t>팀관리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291162" y="5423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구현목표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4536504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5"/>
          <p:cNvSpPr txBox="1"/>
          <p:nvPr/>
        </p:nvSpPr>
        <p:spPr>
          <a:xfrm>
            <a:off x="8815108" y="1930584"/>
            <a:ext cx="281776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 개인이 예약이 아닌 팀에 소속되어 여러 구성원이 팀플레이 가능</a:t>
            </a:r>
          </a:p>
          <a:p>
            <a:pPr lvl="0">
              <a:defRPr/>
            </a:pP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2.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3개월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이상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이용내용이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없는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팀은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휴면팀으로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highlight>
                  <a:srgbClr val="000000"/>
                </a:highlight>
              </a:rPr>
              <a:t>전환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highlight>
                <a:srgbClr val="000000"/>
              </a:highlight>
            </a:endParaRPr>
          </a:p>
          <a:p>
            <a:pPr lvl="0">
              <a:defRPr/>
            </a:pPr>
            <a:endParaRPr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3.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</a:rPr>
              <a:t>별점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 정보, 성별, 연령대, 위치, 팀 사진 활용할 수 있는 정보만 제공</a:t>
            </a:r>
          </a:p>
        </p:txBody>
      </p:sp>
      <p:sp>
        <p:nvSpPr>
          <p:cNvPr id="47" name="TextBox 16"/>
          <p:cNvSpPr txBox="1"/>
          <p:nvPr/>
        </p:nvSpPr>
        <p:spPr>
          <a:xfrm>
            <a:off x="8888301" y="1343886"/>
            <a:ext cx="1739563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차별화내용</a:t>
            </a:r>
          </a:p>
        </p:txBody>
      </p:sp>
      <p:pic>
        <p:nvPicPr>
          <p:cNvPr id="48" name="그림 4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36551" y="1259177"/>
            <a:ext cx="4620032" cy="4609476"/>
          </a:xfrm>
          <a:prstGeom prst="rect">
            <a:avLst/>
          </a:prstGeom>
        </p:spPr>
      </p:pic>
      <p:pic>
        <p:nvPicPr>
          <p:cNvPr id="72" name="그림 71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141451" y="2376063"/>
            <a:ext cx="1844084" cy="1478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2899D-0B91-43EE-9BC2-7786A88E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공지사항 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229D5A-20B3-4FDF-9336-85C435BA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613" y="0"/>
            <a:ext cx="4980387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CA78DCA-6A9B-423D-A784-1457CE550F36}"/>
              </a:ext>
            </a:extLst>
          </p:cNvPr>
          <p:cNvSpPr/>
          <p:nvPr/>
        </p:nvSpPr>
        <p:spPr>
          <a:xfrm>
            <a:off x="8078771" y="5703216"/>
            <a:ext cx="3195687" cy="377073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4CD7D-DE6F-4E51-98BD-EF00C45E2879}"/>
              </a:ext>
            </a:extLst>
          </p:cNvPr>
          <p:cNvSpPr txBox="1"/>
          <p:nvPr/>
        </p:nvSpPr>
        <p:spPr>
          <a:xfrm>
            <a:off x="103695" y="1325563"/>
            <a:ext cx="471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회원만이 공지사항 삭제가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3650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8B2EF-E70D-497A-9936-8ED76C52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가장 최근 공지사항 </a:t>
            </a:r>
            <a:r>
              <a:rPr lang="en-US" altLang="ko-KR" sz="4000" dirty="0"/>
              <a:t>5</a:t>
            </a:r>
            <a:r>
              <a:rPr lang="ko-KR" altLang="en-US" sz="4000" dirty="0"/>
              <a:t>개만</a:t>
            </a:r>
            <a:br>
              <a:rPr lang="en-US" altLang="ko-KR" sz="4000" dirty="0"/>
            </a:br>
            <a:r>
              <a:rPr lang="ko-KR" altLang="en-US" sz="4000" dirty="0"/>
              <a:t>메인 페이지에 보여주기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2F7624-9074-4EB4-95F3-79FF1B9A3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4" t="7458" r="58479" b="4571"/>
          <a:stretch/>
        </p:blipFill>
        <p:spPr>
          <a:xfrm>
            <a:off x="197961" y="1623351"/>
            <a:ext cx="7738403" cy="52346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1D621A-662F-4604-A986-AD1DA54F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366" y="0"/>
            <a:ext cx="4255634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FAF6FD-3447-4198-9E06-8A52FF89C4E9}"/>
              </a:ext>
            </a:extLst>
          </p:cNvPr>
          <p:cNvSpPr/>
          <p:nvPr/>
        </p:nvSpPr>
        <p:spPr>
          <a:xfrm>
            <a:off x="1385741" y="4769963"/>
            <a:ext cx="5341856" cy="31108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C5C8E6-BC28-43FF-A262-DD2F102DF2B3}"/>
              </a:ext>
            </a:extLst>
          </p:cNvPr>
          <p:cNvSpPr/>
          <p:nvPr/>
        </p:nvSpPr>
        <p:spPr>
          <a:xfrm>
            <a:off x="7936367" y="0"/>
            <a:ext cx="4255634" cy="68580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3846A01-1289-4DCA-898D-713180E381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727597" y="3429000"/>
            <a:ext cx="1208770" cy="1496505"/>
          </a:xfrm>
          <a:prstGeom prst="bentConnector3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BFE2CA-CB07-4FAF-BE35-FE0D4E883B7A}"/>
              </a:ext>
            </a:extLst>
          </p:cNvPr>
          <p:cNvSpPr txBox="1"/>
          <p:nvPr/>
        </p:nvSpPr>
        <p:spPr>
          <a:xfrm>
            <a:off x="7393756" y="4623128"/>
            <a:ext cx="47228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클릭하면 해당</a:t>
            </a:r>
            <a:endParaRPr lang="en-US" altLang="ko-KR" b="1" dirty="0"/>
          </a:p>
          <a:p>
            <a:r>
              <a:rPr lang="ko-KR" altLang="en-US" b="1" dirty="0"/>
              <a:t>공지사항 게시글 페이지로 이동</a:t>
            </a:r>
            <a:endParaRPr lang="en-US" altLang="ko-KR" b="1" dirty="0"/>
          </a:p>
          <a:p>
            <a:r>
              <a:rPr lang="en-US" altLang="ko-KR" sz="1200" b="1" dirty="0"/>
              <a:t>- GET</a:t>
            </a:r>
            <a:r>
              <a:rPr lang="ko-KR" altLang="en-US" sz="1200" b="1" dirty="0"/>
              <a:t>방식을 이용했으며</a:t>
            </a:r>
            <a:endParaRPr lang="en-US" altLang="ko-KR" sz="1200" b="1" dirty="0"/>
          </a:p>
          <a:p>
            <a:r>
              <a:rPr lang="en-US" altLang="ko-KR" sz="1200" b="1" dirty="0"/>
              <a:t>- </a:t>
            </a:r>
            <a:r>
              <a:rPr lang="ko-KR" altLang="en-US" sz="1200" b="1" dirty="0"/>
              <a:t>해당 게시글 고유번호로 게시글을 구분하여 게시글 조회를 구현</a:t>
            </a:r>
            <a:r>
              <a:rPr lang="en-US" altLang="ko-KR" sz="1200" b="1" dirty="0"/>
              <a:t>.</a:t>
            </a:r>
          </a:p>
          <a:p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7891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/>
          </p:cNvSpPr>
          <p:nvPr>
            <p:ph type="ctrTitle"/>
          </p:nvPr>
        </p:nvSpPr>
        <p:spPr>
          <a:xfrm>
            <a:off x="0" y="0"/>
            <a:ext cx="3886200" cy="119672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400" spc="5" dirty="0" err="1"/>
              <a:t>팀정보</a:t>
            </a:r>
            <a:endParaRPr lang="ko-KR" altLang="en-US" sz="4400" spc="5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A5A7FA-721B-43DB-AB13-B7BF3E3806FC}"/>
              </a:ext>
            </a:extLst>
          </p:cNvPr>
          <p:cNvGrpSpPr/>
          <p:nvPr/>
        </p:nvGrpSpPr>
        <p:grpSpPr>
          <a:xfrm>
            <a:off x="4345757" y="0"/>
            <a:ext cx="7846243" cy="6858000"/>
            <a:chOff x="2912590" y="-18854"/>
            <a:chExt cx="7764836" cy="6858000"/>
          </a:xfrm>
        </p:grpSpPr>
        <p:pic>
          <p:nvPicPr>
            <p:cNvPr id="4" name="그림 3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2912590" y="-18854"/>
              <a:ext cx="7764836" cy="685800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08B70DA-A432-4B39-916E-7AB35ED78715}"/>
                </a:ext>
              </a:extLst>
            </p:cNvPr>
            <p:cNvGrpSpPr/>
            <p:nvPr/>
          </p:nvGrpSpPr>
          <p:grpSpPr>
            <a:xfrm>
              <a:off x="6094428" y="549158"/>
              <a:ext cx="4573571" cy="5472166"/>
              <a:chOff x="6094428" y="549158"/>
              <a:chExt cx="4573571" cy="5472166"/>
            </a:xfrm>
          </p:grpSpPr>
          <p:pic>
            <p:nvPicPr>
              <p:cNvPr id="5" name="그림 4"/>
              <p:cNvPicPr/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6096001" y="598361"/>
                <a:ext cx="3111293" cy="5422963"/>
              </a:xfrm>
              <a:prstGeom prst="rect">
                <a:avLst/>
              </a:prstGeom>
            </p:spPr>
          </p:pic>
          <p:sp>
            <p:nvSpPr>
              <p:cNvPr id="7" name="오른쪽 화살표 11"/>
              <p:cNvSpPr/>
              <p:nvPr/>
            </p:nvSpPr>
            <p:spPr>
              <a:xfrm rot="10676122" flipV="1">
                <a:off x="9318651" y="1218902"/>
                <a:ext cx="639957" cy="385927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E54FF4E-B5C2-4622-834C-0E2AC7698016}"/>
                  </a:ext>
                </a:extLst>
              </p:cNvPr>
              <p:cNvSpPr/>
              <p:nvPr/>
            </p:nvSpPr>
            <p:spPr>
              <a:xfrm>
                <a:off x="10020329" y="1112363"/>
                <a:ext cx="647670" cy="575035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124C1E4-A3E3-4EF1-B0C5-494C2D6976FD}"/>
                  </a:ext>
                </a:extLst>
              </p:cNvPr>
              <p:cNvSpPr/>
              <p:nvPr/>
            </p:nvSpPr>
            <p:spPr>
              <a:xfrm>
                <a:off x="6094428" y="549158"/>
                <a:ext cx="3112866" cy="5472166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108A20-271C-40E9-B629-5978DCE6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361"/>
            <a:ext cx="5800589" cy="6259639"/>
          </a:xfrm>
          <a:prstGeom prst="rect">
            <a:avLst/>
          </a:prstGeom>
        </p:spPr>
      </p:pic>
      <p:sp>
        <p:nvSpPr>
          <p:cNvPr id="4" name="직사각형 1">
            <a:extLst>
              <a:ext uri="{FF2B5EF4-FFF2-40B4-BE49-F238E27FC236}">
                <a16:creationId xmlns:a16="http://schemas.microsoft.com/office/drawing/2014/main" id="{E95DDBC8-EF6F-4464-82A0-E7181440C98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86200" cy="59836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pc="5" dirty="0" err="1"/>
              <a:t>팀정보</a:t>
            </a:r>
            <a:endParaRPr lang="ko-KR" altLang="en-US" spc="5" dirty="0"/>
          </a:p>
        </p:txBody>
      </p:sp>
      <p:pic>
        <p:nvPicPr>
          <p:cNvPr id="15362" name="Picture 2" descr="C:\Users\tnddl\Desktop\일반회원\팀 페이지 이동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23" y="598361"/>
            <a:ext cx="6148114" cy="625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853649" y="4185920"/>
            <a:ext cx="4134911" cy="39927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5" idx="3"/>
          </p:cNvCxnSpPr>
          <p:nvPr/>
        </p:nvCxnSpPr>
        <p:spPr>
          <a:xfrm flipV="1">
            <a:off x="4988560" y="4385558"/>
            <a:ext cx="2844800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077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/>
          </p:cNvSpPr>
          <p:nvPr>
            <p:ph type="ctrTitle"/>
          </p:nvPr>
        </p:nvSpPr>
        <p:spPr>
          <a:xfrm>
            <a:off x="0" y="-3433"/>
            <a:ext cx="3886200" cy="119672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400" dirty="0"/>
              <a:t>팀페이지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54563" y="4622549"/>
            <a:ext cx="3474720" cy="155676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43B944-43CF-4FA6-8005-C5630D248A1D}"/>
              </a:ext>
            </a:extLst>
          </p:cNvPr>
          <p:cNvGrpSpPr/>
          <p:nvPr/>
        </p:nvGrpSpPr>
        <p:grpSpPr>
          <a:xfrm>
            <a:off x="272851" y="2794892"/>
            <a:ext cx="3419856" cy="1872234"/>
            <a:chOff x="272851" y="2794892"/>
            <a:chExt cx="3419856" cy="1872234"/>
          </a:xfrm>
        </p:grpSpPr>
        <p:pic>
          <p:nvPicPr>
            <p:cNvPr id="7" name="그림 6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272851" y="2794892"/>
              <a:ext cx="3419856" cy="1872234"/>
            </a:xfrm>
            <a:prstGeom prst="rect">
              <a:avLst/>
            </a:prstGeom>
          </p:spPr>
        </p:pic>
        <p:sp>
          <p:nvSpPr>
            <p:cNvPr id="14" name="액자 13"/>
            <p:cNvSpPr/>
            <p:nvPr/>
          </p:nvSpPr>
          <p:spPr>
            <a:xfrm>
              <a:off x="1713031" y="2839470"/>
              <a:ext cx="539496" cy="243459"/>
            </a:xfrm>
            <a:prstGeom prst="frame">
              <a:avLst>
                <a:gd name="adj1" fmla="val 1250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195765-E310-490E-B32C-F527A87200F2}"/>
              </a:ext>
            </a:extLst>
          </p:cNvPr>
          <p:cNvGrpSpPr/>
          <p:nvPr/>
        </p:nvGrpSpPr>
        <p:grpSpPr>
          <a:xfrm>
            <a:off x="379286" y="1080183"/>
            <a:ext cx="3258693" cy="1601762"/>
            <a:chOff x="1740028" y="1107148"/>
            <a:chExt cx="3258693" cy="1601762"/>
          </a:xfrm>
        </p:grpSpPr>
        <p:pic>
          <p:nvPicPr>
            <p:cNvPr id="6" name="그림 5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1740028" y="1107148"/>
              <a:ext cx="3258693" cy="1601762"/>
            </a:xfrm>
            <a:prstGeom prst="rect">
              <a:avLst/>
            </a:prstGeom>
          </p:spPr>
        </p:pic>
        <p:sp>
          <p:nvSpPr>
            <p:cNvPr id="18" name="직사각형 17"/>
            <p:cNvSpPr txBox="1"/>
            <p:nvPr/>
          </p:nvSpPr>
          <p:spPr>
            <a:xfrm>
              <a:off x="2856144" y="1440181"/>
              <a:ext cx="914400" cy="367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9" name="액자 13"/>
            <p:cNvSpPr/>
            <p:nvPr/>
          </p:nvSpPr>
          <p:spPr>
            <a:xfrm>
              <a:off x="2604135" y="1152145"/>
              <a:ext cx="539496" cy="243459"/>
            </a:xfrm>
            <a:prstGeom prst="frame">
              <a:avLst>
                <a:gd name="adj1" fmla="val 1250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액자 13"/>
          <p:cNvSpPr/>
          <p:nvPr/>
        </p:nvSpPr>
        <p:spPr>
          <a:xfrm>
            <a:off x="2253670" y="4639695"/>
            <a:ext cx="539496" cy="243459"/>
          </a:xfrm>
          <a:prstGeom prst="frame">
            <a:avLst>
              <a:gd name="adj1" fmla="val 125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C92AEE-0977-408D-AEE1-533BBCED3B93}"/>
              </a:ext>
            </a:extLst>
          </p:cNvPr>
          <p:cNvGrpSpPr/>
          <p:nvPr/>
        </p:nvGrpSpPr>
        <p:grpSpPr>
          <a:xfrm>
            <a:off x="6648450" y="-3434"/>
            <a:ext cx="5543550" cy="6861433"/>
            <a:chOff x="5142738" y="0"/>
            <a:chExt cx="554355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6B89756-09AD-4168-A941-90805FFF409A}"/>
                </a:ext>
              </a:extLst>
            </p:cNvPr>
            <p:cNvGrpSpPr/>
            <p:nvPr/>
          </p:nvGrpSpPr>
          <p:grpSpPr>
            <a:xfrm>
              <a:off x="5142738" y="0"/>
              <a:ext cx="5543550" cy="6858000"/>
              <a:chOff x="5124450" y="0"/>
              <a:chExt cx="5543550" cy="6858000"/>
            </a:xfrm>
          </p:grpSpPr>
          <p:pic>
            <p:nvPicPr>
              <p:cNvPr id="5" name="그림 4"/>
              <p:cNvPicPr/>
              <p:nvPr/>
            </p:nvPicPr>
            <p:blipFill rotWithShape="1">
              <a:blip r:embed="rId6">
                <a:alphaModFix/>
                <a:lum/>
              </a:blip>
              <a:stretch>
                <a:fillRect/>
              </a:stretch>
            </p:blipFill>
            <p:spPr>
              <a:xfrm>
                <a:off x="5124450" y="0"/>
                <a:ext cx="5543550" cy="6858000"/>
              </a:xfrm>
              <a:prstGeom prst="rect">
                <a:avLst/>
              </a:prstGeom>
            </p:spPr>
          </p:pic>
          <p:pic>
            <p:nvPicPr>
              <p:cNvPr id="9" name="그림 8"/>
              <p:cNvPicPr/>
              <p:nvPr/>
            </p:nvPicPr>
            <p:blipFill rotWithShape="1">
              <a:blip r:embed="rId7">
                <a:alphaModFix/>
                <a:lum/>
              </a:blip>
              <a:stretch>
                <a:fillRect/>
              </a:stretch>
            </p:blipFill>
            <p:spPr>
              <a:xfrm>
                <a:off x="8371831" y="3584333"/>
                <a:ext cx="2230183" cy="1656207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</p:pic>
          <p:sp>
            <p:nvSpPr>
              <p:cNvPr id="10" name="오른쪽 화살표 11"/>
              <p:cNvSpPr/>
              <p:nvPr/>
            </p:nvSpPr>
            <p:spPr>
              <a:xfrm rot="16188221" flipV="1">
                <a:off x="9994033" y="5252766"/>
                <a:ext cx="269655" cy="35955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7BD1E91-499A-4F3B-86D9-390CB88ACC55}"/>
                </a:ext>
              </a:extLst>
            </p:cNvPr>
            <p:cNvSpPr/>
            <p:nvPr/>
          </p:nvSpPr>
          <p:spPr>
            <a:xfrm>
              <a:off x="9851010" y="5663565"/>
              <a:ext cx="691260" cy="32769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1023B8-98A9-4235-85DE-9BC9DAEC356B}"/>
              </a:ext>
            </a:extLst>
          </p:cNvPr>
          <p:cNvGrpSpPr/>
          <p:nvPr/>
        </p:nvGrpSpPr>
        <p:grpSpPr>
          <a:xfrm>
            <a:off x="272851" y="5717650"/>
            <a:ext cx="4121522" cy="1010306"/>
            <a:chOff x="272851" y="5717650"/>
            <a:chExt cx="4121522" cy="1010306"/>
          </a:xfrm>
        </p:grpSpPr>
        <p:pic>
          <p:nvPicPr>
            <p:cNvPr id="16" name="그림 15"/>
            <p:cNvPicPr/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272851" y="6223893"/>
              <a:ext cx="3456432" cy="504063"/>
            </a:xfrm>
            <a:prstGeom prst="rect">
              <a:avLst/>
            </a:prstGeom>
          </p:spPr>
        </p:pic>
        <p:sp>
          <p:nvSpPr>
            <p:cNvPr id="17" name="오른쪽 화살표 11"/>
            <p:cNvSpPr/>
            <p:nvPr/>
          </p:nvSpPr>
          <p:spPr>
            <a:xfrm rot="5299321" flipV="1">
              <a:off x="1943474" y="5741578"/>
              <a:ext cx="219335" cy="3859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6364F3-5A98-4FA4-AB24-B81429BBC52A}"/>
                </a:ext>
              </a:extLst>
            </p:cNvPr>
            <p:cNvSpPr txBox="1"/>
            <p:nvPr/>
          </p:nvSpPr>
          <p:spPr>
            <a:xfrm>
              <a:off x="2249234" y="5717650"/>
              <a:ext cx="2145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수락 클릭 시 상세 버튼 </a:t>
              </a:r>
              <a:r>
                <a:rPr lang="en-US" altLang="ko-KR" sz="1200" dirty="0"/>
                <a:t>UI</a:t>
              </a:r>
              <a:r>
                <a:rPr lang="ko-KR" altLang="en-US" sz="1200" dirty="0"/>
                <a:t>가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‘</a:t>
              </a:r>
              <a:r>
                <a:rPr lang="ko-KR" altLang="en-US" sz="1200" dirty="0"/>
                <a:t>수락</a:t>
              </a:r>
              <a:r>
                <a:rPr lang="en-US" altLang="ko-KR" sz="1200" dirty="0"/>
                <a:t>’</a:t>
              </a:r>
              <a:r>
                <a:rPr lang="ko-KR" altLang="en-US" sz="1200" dirty="0"/>
                <a:t>에서 </a:t>
              </a:r>
              <a:r>
                <a:rPr lang="en-US" altLang="ko-KR" sz="1200" dirty="0"/>
                <a:t>‘</a:t>
              </a:r>
              <a:r>
                <a:rPr lang="ko-KR" altLang="en-US" sz="1200" dirty="0"/>
                <a:t>취소</a:t>
              </a:r>
              <a:r>
                <a:rPr lang="en-US" altLang="ko-KR" sz="1200" dirty="0"/>
                <a:t>’</a:t>
              </a:r>
              <a:r>
                <a:rPr lang="ko-KR" altLang="en-US" sz="1200" dirty="0"/>
                <a:t>로 바뀜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786034-DED6-4373-BE5C-E4E91305801B}"/>
              </a:ext>
            </a:extLst>
          </p:cNvPr>
          <p:cNvSpPr/>
          <p:nvPr/>
        </p:nvSpPr>
        <p:spPr>
          <a:xfrm>
            <a:off x="3854304" y="7329241"/>
            <a:ext cx="691300" cy="4902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05B6EC-C107-466B-81AB-1FF229E7C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88" y="0"/>
            <a:ext cx="1225798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174A9-BC8C-4E99-BBE3-4F0C3590061C}"/>
              </a:ext>
            </a:extLst>
          </p:cNvPr>
          <p:cNvSpPr txBox="1"/>
          <p:nvPr/>
        </p:nvSpPr>
        <p:spPr>
          <a:xfrm>
            <a:off x="1319752" y="301657"/>
            <a:ext cx="30428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해당 팀의 팀장이 아닌</a:t>
            </a:r>
            <a:endParaRPr lang="en-US" altLang="ko-KR" sz="1100" dirty="0"/>
          </a:p>
          <a:p>
            <a:r>
              <a:rPr lang="ko-KR" altLang="en-US" sz="1100" dirty="0"/>
              <a:t>다른 회원은 </a:t>
            </a:r>
            <a:r>
              <a:rPr lang="en-US" altLang="ko-KR" sz="1100" dirty="0"/>
              <a:t>‘</a:t>
            </a:r>
            <a:r>
              <a:rPr lang="ko-KR" altLang="en-US" sz="1100" dirty="0"/>
              <a:t>팀 정보‘</a:t>
            </a:r>
            <a:r>
              <a:rPr lang="en-US" altLang="ko-KR" sz="1100" dirty="0"/>
              <a:t>, ‘</a:t>
            </a:r>
            <a:r>
              <a:rPr lang="ko-KR" altLang="en-US" sz="1100" dirty="0"/>
              <a:t>용병지원‘</a:t>
            </a:r>
            <a:r>
              <a:rPr lang="en-US" altLang="ko-KR" sz="1100" dirty="0"/>
              <a:t>, ‘</a:t>
            </a:r>
            <a:r>
              <a:rPr lang="ko-KR" altLang="en-US" sz="1100" dirty="0"/>
              <a:t>매칭 신청</a:t>
            </a:r>
            <a:r>
              <a:rPr lang="en-US" altLang="ko-KR" sz="1100" dirty="0"/>
              <a:t>’ </a:t>
            </a:r>
          </a:p>
          <a:p>
            <a:r>
              <a:rPr lang="ko-KR" altLang="en-US" sz="1100" dirty="0"/>
              <a:t>메뉴에 대한 페이지를 조회할 수 없음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791029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226E75-15E8-498F-B45D-34C146DC6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DF481-D204-467D-8521-B77CC981F78C}"/>
              </a:ext>
            </a:extLst>
          </p:cNvPr>
          <p:cNvSpPr txBox="1"/>
          <p:nvPr/>
        </p:nvSpPr>
        <p:spPr>
          <a:xfrm>
            <a:off x="1432874" y="2318993"/>
            <a:ext cx="27174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“</a:t>
            </a:r>
            <a:r>
              <a:rPr lang="ko-KR" altLang="en-US" sz="1500" dirty="0">
                <a:solidFill>
                  <a:schemeClr val="bg1"/>
                </a:solidFill>
              </a:rPr>
              <a:t>맨땅에 시티</a:t>
            </a:r>
            <a:r>
              <a:rPr lang="en-US" altLang="ko-KR" sz="1500" dirty="0">
                <a:solidFill>
                  <a:schemeClr val="bg1"/>
                </a:solidFill>
              </a:rPr>
              <a:t>”</a:t>
            </a:r>
            <a:r>
              <a:rPr lang="ko-KR" altLang="en-US" sz="1500" dirty="0">
                <a:solidFill>
                  <a:schemeClr val="bg1"/>
                </a:solidFill>
              </a:rPr>
              <a:t> 팀원 계정의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마이페이지의 팀 정보에서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소속한 팀을 확인 할 수 있음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9131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5222240" cy="924560"/>
          </a:xfrm>
        </p:spPr>
        <p:txBody>
          <a:bodyPr>
            <a:normAutofit/>
          </a:bodyPr>
          <a:lstStyle/>
          <a:p>
            <a:r>
              <a:rPr lang="ko-KR" altLang="en-US"/>
              <a:t>팀 관리 및 팀 탈퇴</a:t>
            </a:r>
            <a:endParaRPr lang="ko-KR" altLang="en-US" sz="2200" dirty="0"/>
          </a:p>
        </p:txBody>
      </p:sp>
      <p:pic>
        <p:nvPicPr>
          <p:cNvPr id="14338" name="Picture 2" descr="C:\Users\tnddl\Desktop\일반회원\일반 회원 팀 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315"/>
            <a:ext cx="5506720" cy="598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tnddl\Desktop\일반회원\팀 탈퇴_삭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869315"/>
            <a:ext cx="6010520" cy="598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3261569" y="3029669"/>
            <a:ext cx="385871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9824929" y="1515829"/>
            <a:ext cx="355391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3647440" y="1864621"/>
            <a:ext cx="6355185" cy="133944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790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079747" y="0"/>
            <a:ext cx="6588252" cy="6858000"/>
          </a:xfrm>
          <a:prstGeom prst="rect">
            <a:avLst/>
          </a:prstGeom>
        </p:spPr>
      </p:pic>
      <p:sp>
        <p:nvSpPr>
          <p:cNvPr id="2" name="직사각형 1"/>
          <p:cNvSpPr>
            <a:spLocks noGrp="1"/>
          </p:cNvSpPr>
          <p:nvPr>
            <p:ph type="ctrTitle"/>
          </p:nvPr>
        </p:nvSpPr>
        <p:spPr>
          <a:xfrm>
            <a:off x="0" y="-22418"/>
            <a:ext cx="3886200" cy="119672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400" dirty="0"/>
              <a:t>매치정보</a:t>
            </a:r>
          </a:p>
        </p:txBody>
      </p:sp>
      <p:sp>
        <p:nvSpPr>
          <p:cNvPr id="7" name="오른쪽 화살표 11"/>
          <p:cNvSpPr/>
          <p:nvPr/>
        </p:nvSpPr>
        <p:spPr>
          <a:xfrm rot="5297600" flipV="1">
            <a:off x="10090916" y="726830"/>
            <a:ext cx="311824" cy="395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오른쪽 화살표 12"/>
          <p:cNvSpPr/>
          <p:nvPr/>
        </p:nvSpPr>
        <p:spPr>
          <a:xfrm rot="8932910" flipV="1">
            <a:off x="5874417" y="728426"/>
            <a:ext cx="443167" cy="4037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그림 8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867597" y="930316"/>
            <a:ext cx="2844927" cy="400507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0" name="그림 9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8036976" y="1086387"/>
            <a:ext cx="2631025" cy="156324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5" name="그림 14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4079748" y="6196926"/>
            <a:ext cx="6588253" cy="661074"/>
          </a:xfrm>
          <a:prstGeom prst="rect">
            <a:avLst/>
          </a:prstGeom>
        </p:spPr>
      </p:pic>
      <p:sp>
        <p:nvSpPr>
          <p:cNvPr id="16" name="오른쪽 화살표 11"/>
          <p:cNvSpPr/>
          <p:nvPr/>
        </p:nvSpPr>
        <p:spPr>
          <a:xfrm rot="5297600" flipV="1">
            <a:off x="10328279" y="5896411"/>
            <a:ext cx="183706" cy="3486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직사각형 1"/>
          <p:cNvSpPr/>
          <p:nvPr/>
        </p:nvSpPr>
        <p:spPr>
          <a:xfrm>
            <a:off x="10667999" y="5486261"/>
            <a:ext cx="2520317" cy="1196721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1000" b="1" spc="5" dirty="0">
                <a:latin typeface="+mj-lt"/>
                <a:ea typeface="+mj-ea"/>
                <a:cs typeface="+mj-cs"/>
              </a:rPr>
              <a:t>팀페이지 매치관리에서 </a:t>
            </a:r>
            <a:endParaRPr lang="en-US" altLang="ko-KR" sz="1000" b="1" spc="5" dirty="0">
              <a:latin typeface="+mj-lt"/>
              <a:ea typeface="+mj-ea"/>
              <a:cs typeface="+mj-cs"/>
            </a:endParaRPr>
          </a:p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1000" b="1" spc="5" dirty="0">
                <a:latin typeface="+mj-lt"/>
                <a:ea typeface="+mj-ea"/>
                <a:cs typeface="+mj-cs"/>
              </a:rPr>
              <a:t>팀장이 수락 버튼누를 시 </a:t>
            </a:r>
          </a:p>
          <a:p>
            <a:pPr algn="l" latinLnBrk="1" hangingPunct="1">
              <a:spcBef>
                <a:spcPct val="0"/>
              </a:spcBef>
              <a:buNone/>
            </a:pPr>
            <a:r>
              <a:rPr lang="ko-KR" altLang="en-US" sz="1000" b="1" spc="5" dirty="0">
                <a:latin typeface="+mj-lt"/>
                <a:ea typeface="+mj-ea"/>
                <a:cs typeface="+mj-cs"/>
              </a:rPr>
              <a:t>가능 -&gt; 불가능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EF8BD9-28EF-45FA-A221-3E5CC92A04F3}"/>
              </a:ext>
            </a:extLst>
          </p:cNvPr>
          <p:cNvSpPr/>
          <p:nvPr/>
        </p:nvSpPr>
        <p:spPr>
          <a:xfrm>
            <a:off x="6529632" y="226243"/>
            <a:ext cx="691300" cy="4902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9564C4-28EF-4632-9BDA-9566A580C52C}"/>
              </a:ext>
            </a:extLst>
          </p:cNvPr>
          <p:cNvSpPr/>
          <p:nvPr/>
        </p:nvSpPr>
        <p:spPr>
          <a:xfrm>
            <a:off x="9916833" y="199946"/>
            <a:ext cx="691300" cy="4902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E4E58B-8D0D-4553-896C-52A5D82BD35B}"/>
              </a:ext>
            </a:extLst>
          </p:cNvPr>
          <p:cNvSpPr/>
          <p:nvPr/>
        </p:nvSpPr>
        <p:spPr>
          <a:xfrm>
            <a:off x="10150933" y="5486261"/>
            <a:ext cx="517066" cy="10805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/>
          </p:cNvSpPr>
          <p:nvPr>
            <p:ph type="ctrTitle"/>
          </p:nvPr>
        </p:nvSpPr>
        <p:spPr>
          <a:xfrm>
            <a:off x="0" y="1"/>
            <a:ext cx="3886200" cy="119672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400" dirty="0"/>
              <a:t>구장정보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37F436-582D-43CD-8C49-3C30A5192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8"/>
          <a:stretch/>
        </p:blipFill>
        <p:spPr>
          <a:xfrm>
            <a:off x="5395275" y="0"/>
            <a:ext cx="67967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5696221" y="1743790"/>
            <a:ext cx="2728647" cy="27286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462258" y="4828308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33CC33"/>
                </a:solidFill>
              </a:rPr>
              <a:t>별점관리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91162" y="5423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구현목표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4536504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5"/>
          <p:cNvSpPr txBox="1"/>
          <p:nvPr/>
        </p:nvSpPr>
        <p:spPr>
          <a:xfrm>
            <a:off x="8867131" y="1852907"/>
            <a:ext cx="255694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개인 별점 팀 별점 사용자 별점 시스템을 만들어 깨끗이 한 매칭과 풋살시설을 깔끔하게 사용할 수 있도록 한다.</a:t>
            </a:r>
            <a:endParaRPr lang="en-US" altLang="ko-KR" sz="2000" b="1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endParaRPr lang="en-US" altLang="ko-KR" sz="2000" b="1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 경기 후 팀장이 상대 팀에게 주는 별점</a:t>
            </a:r>
          </a:p>
          <a:p>
            <a:pPr lvl="0">
              <a:defRPr/>
            </a:pP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 풋살이용 후 풋살매니저가 팀에게 주는 별점</a:t>
            </a:r>
          </a:p>
          <a:p>
            <a:pPr lvl="0">
              <a:defRPr/>
            </a:pP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</a:rPr>
              <a:t>3.</a:t>
            </a: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 같이 경기를 뛴 팀원에게 주는 별점</a:t>
            </a:r>
          </a:p>
        </p:txBody>
      </p:sp>
      <p:sp>
        <p:nvSpPr>
          <p:cNvPr id="47" name="TextBox 16"/>
          <p:cNvSpPr txBox="1"/>
          <p:nvPr/>
        </p:nvSpPr>
        <p:spPr>
          <a:xfrm>
            <a:off x="8940321" y="1266205"/>
            <a:ext cx="1739563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차별화내용</a:t>
            </a:r>
          </a:p>
        </p:txBody>
      </p:sp>
      <p:pic>
        <p:nvPicPr>
          <p:cNvPr id="48" name="그림 4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36551" y="1259177"/>
            <a:ext cx="4620032" cy="4609476"/>
          </a:xfrm>
          <a:prstGeom prst="rect">
            <a:avLst/>
          </a:prstGeom>
        </p:spPr>
      </p:pic>
      <p:sp>
        <p:nvSpPr>
          <p:cNvPr id="69" name="직사각형 68"/>
          <p:cNvSpPr txBox="1"/>
          <p:nvPr/>
        </p:nvSpPr>
        <p:spPr>
          <a:xfrm>
            <a:off x="14612557" y="4238533"/>
            <a:ext cx="9144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/>
          </a:p>
        </p:txBody>
      </p:sp>
      <p:pic>
        <p:nvPicPr>
          <p:cNvPr id="70" name="그림 6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037584" y="2422620"/>
            <a:ext cx="2099321" cy="144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A0B3AA3-6CC2-4900-AB1F-0986287710BF}"/>
              </a:ext>
            </a:extLst>
          </p:cNvPr>
          <p:cNvGrpSpPr/>
          <p:nvPr/>
        </p:nvGrpSpPr>
        <p:grpSpPr>
          <a:xfrm>
            <a:off x="4430454" y="0"/>
            <a:ext cx="7761546" cy="6857999"/>
            <a:chOff x="2906454" y="1"/>
            <a:chExt cx="7761546" cy="68579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6B1D87-A7EA-43D4-9775-C3A1C62E80D5}"/>
                </a:ext>
              </a:extLst>
            </p:cNvPr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3935730" y="1"/>
              <a:ext cx="6732270" cy="6857999"/>
            </a:xfrm>
            <a:prstGeom prst="rect">
              <a:avLst/>
            </a:prstGeom>
          </p:spPr>
        </p:pic>
        <p:sp>
          <p:nvSpPr>
            <p:cNvPr id="5" name="오른쪽 화살표 12">
              <a:extLst>
                <a:ext uri="{FF2B5EF4-FFF2-40B4-BE49-F238E27FC236}">
                  <a16:creationId xmlns:a16="http://schemas.microsoft.com/office/drawing/2014/main" id="{4A9C6ED2-A74C-48EE-8895-14B2A216853E}"/>
                </a:ext>
              </a:extLst>
            </p:cNvPr>
            <p:cNvSpPr/>
            <p:nvPr/>
          </p:nvSpPr>
          <p:spPr>
            <a:xfrm rot="8753956" flipV="1">
              <a:off x="5642352" y="671132"/>
              <a:ext cx="377959" cy="3859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4899E0-5796-4873-AFC9-4FA5770B8D9D}"/>
                </a:ext>
              </a:extLst>
            </p:cNvPr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2906454" y="931866"/>
              <a:ext cx="2660207" cy="323528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D9F0F9-4880-47D4-88B7-F751929B60C2}"/>
                </a:ext>
              </a:extLst>
            </p:cNvPr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8021603" y="1196722"/>
              <a:ext cx="2646397" cy="2550223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8" name="오른쪽 화살표 11">
              <a:extLst>
                <a:ext uri="{FF2B5EF4-FFF2-40B4-BE49-F238E27FC236}">
                  <a16:creationId xmlns:a16="http://schemas.microsoft.com/office/drawing/2014/main" id="{C0AABFD7-7328-4EC5-91EE-7EEEBB31CCD7}"/>
                </a:ext>
              </a:extLst>
            </p:cNvPr>
            <p:cNvSpPr/>
            <p:nvPr/>
          </p:nvSpPr>
          <p:spPr>
            <a:xfrm rot="5297600" flipV="1">
              <a:off x="10090916" y="726830"/>
              <a:ext cx="311824" cy="3956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903EB22-9C11-47CE-846F-7D31542BE863}"/>
                </a:ext>
              </a:extLst>
            </p:cNvPr>
            <p:cNvSpPr/>
            <p:nvPr/>
          </p:nvSpPr>
          <p:spPr>
            <a:xfrm>
              <a:off x="5910605" y="263468"/>
              <a:ext cx="622169" cy="3964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2F6B1D-FFA1-4B18-9E4C-5F90488C4218}"/>
                </a:ext>
              </a:extLst>
            </p:cNvPr>
            <p:cNvSpPr/>
            <p:nvPr/>
          </p:nvSpPr>
          <p:spPr>
            <a:xfrm>
              <a:off x="10009695" y="263468"/>
              <a:ext cx="622169" cy="3964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876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224CE-1AEF-4FE4-A727-CC487A5B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pPr algn="r"/>
            <a:r>
              <a:rPr lang="ko-KR" altLang="en-US" dirty="0"/>
              <a:t>구장 예약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77A90-6207-4B73-83DA-1CF3EEBC0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34" b="35636"/>
          <a:stretch/>
        </p:blipFill>
        <p:spPr>
          <a:xfrm>
            <a:off x="3480492" y="22553"/>
            <a:ext cx="4145793" cy="6835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F3125D-4552-4EA3-B33E-9C9C341DF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354"/>
          <a:stretch/>
        </p:blipFill>
        <p:spPr>
          <a:xfrm>
            <a:off x="3847" y="0"/>
            <a:ext cx="3476645" cy="6821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524E60-A06E-4EA7-BE34-3C59DE4AF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35" b="56626"/>
          <a:stretch/>
        </p:blipFill>
        <p:spPr>
          <a:xfrm>
            <a:off x="7778842" y="2061551"/>
            <a:ext cx="4317161" cy="47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925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1D4D2-FFA9-47EB-91B6-199764A8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예약 날짜 선택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3E94C94-7AE7-42CE-B7BB-C7A6C3615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3473" y="-1"/>
            <a:ext cx="6328528" cy="683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158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9A9A4-6B8E-4240-AB71-2CBC382E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예약 시간 선택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7D84A6-B7DE-4168-B5CC-A32D2B4E7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8418" y="0"/>
            <a:ext cx="6113582" cy="6760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FC02F-B547-4A43-A629-6B15D8467BE8}"/>
              </a:ext>
            </a:extLst>
          </p:cNvPr>
          <p:cNvSpPr txBox="1"/>
          <p:nvPr/>
        </p:nvSpPr>
        <p:spPr>
          <a:xfrm>
            <a:off x="150829" y="1140642"/>
            <a:ext cx="5482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 </a:t>
            </a:r>
            <a:r>
              <a:rPr lang="ko-KR" altLang="en-US" dirty="0"/>
              <a:t>구장 예약은 로그인상태에서 가능하다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구장 예약은 회원계정별로 딱 한번만 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9500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FD43CE-7AF7-4660-B2DD-149A6B17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450" y="0"/>
            <a:ext cx="744855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A7780B-A157-4030-9B22-1697714B19B4}"/>
              </a:ext>
            </a:extLst>
          </p:cNvPr>
          <p:cNvGrpSpPr/>
          <p:nvPr/>
        </p:nvGrpSpPr>
        <p:grpSpPr>
          <a:xfrm>
            <a:off x="146999" y="169682"/>
            <a:ext cx="4000794" cy="4209992"/>
            <a:chOff x="146999" y="169682"/>
            <a:chExt cx="4000794" cy="420999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26CFEDB-858E-4777-B539-78A8FA09935F}"/>
                </a:ext>
              </a:extLst>
            </p:cNvPr>
            <p:cNvGrpSpPr/>
            <p:nvPr/>
          </p:nvGrpSpPr>
          <p:grpSpPr>
            <a:xfrm>
              <a:off x="490194" y="631596"/>
              <a:ext cx="3120272" cy="678730"/>
              <a:chOff x="490194" y="631596"/>
              <a:chExt cx="3120272" cy="678730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6D76016-6692-458A-AF6F-517D2A540941}"/>
                  </a:ext>
                </a:extLst>
              </p:cNvPr>
              <p:cNvSpPr/>
              <p:nvPr/>
            </p:nvSpPr>
            <p:spPr>
              <a:xfrm>
                <a:off x="490194" y="631596"/>
                <a:ext cx="593888" cy="6787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C5CB0D-0C15-48A4-B2C8-1E18809F340A}"/>
                  </a:ext>
                </a:extLst>
              </p:cNvPr>
              <p:cNvSpPr txBox="1"/>
              <p:nvPr/>
            </p:nvSpPr>
            <p:spPr>
              <a:xfrm>
                <a:off x="1216057" y="716438"/>
                <a:ext cx="2394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예약 불가능</a:t>
                </a:r>
                <a:r>
                  <a:rPr lang="en-US" altLang="ko-KR" dirty="0"/>
                  <a:t>(disable)</a:t>
                </a:r>
                <a:endParaRPr lang="ko-KR" altLang="en-US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5C39D5-7DE6-44E3-A1EC-EE0C5405318E}"/>
                </a:ext>
              </a:extLst>
            </p:cNvPr>
            <p:cNvSpPr txBox="1"/>
            <p:nvPr/>
          </p:nvSpPr>
          <p:spPr>
            <a:xfrm>
              <a:off x="146999" y="169682"/>
              <a:ext cx="4000793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예약불가능</a:t>
              </a:r>
              <a:r>
                <a:rPr lang="en-US" altLang="ko-KR" dirty="0"/>
                <a:t>]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3A4D5-9F0F-4BF5-BE76-D01E395DE809}"/>
                </a:ext>
              </a:extLst>
            </p:cNvPr>
            <p:cNvSpPr txBox="1"/>
            <p:nvPr/>
          </p:nvSpPr>
          <p:spPr>
            <a:xfrm>
              <a:off x="146999" y="1794351"/>
              <a:ext cx="4000794" cy="25853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예약 가능</a:t>
              </a:r>
              <a:r>
                <a:rPr lang="en-US" altLang="ko-KR" dirty="0"/>
                <a:t>]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E7E3517-4D15-4746-A222-00149A558F0B}"/>
                </a:ext>
              </a:extLst>
            </p:cNvPr>
            <p:cNvGrpSpPr/>
            <p:nvPr/>
          </p:nvGrpSpPr>
          <p:grpSpPr>
            <a:xfrm>
              <a:off x="479882" y="2303866"/>
              <a:ext cx="3130583" cy="678730"/>
              <a:chOff x="479883" y="632062"/>
              <a:chExt cx="3130583" cy="67873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6EB7531-8A6B-43A3-BD70-C07516A9F2A7}"/>
                  </a:ext>
                </a:extLst>
              </p:cNvPr>
              <p:cNvSpPr/>
              <p:nvPr/>
            </p:nvSpPr>
            <p:spPr>
              <a:xfrm>
                <a:off x="479883" y="632062"/>
                <a:ext cx="593888" cy="678730"/>
              </a:xfrm>
              <a:prstGeom prst="rect">
                <a:avLst/>
              </a:prstGeom>
              <a:solidFill>
                <a:srgbClr val="74E3DA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159665-48A7-4EAA-96BB-1E5C1DC6ECCA}"/>
                  </a:ext>
                </a:extLst>
              </p:cNvPr>
              <p:cNvSpPr txBox="1"/>
              <p:nvPr/>
            </p:nvSpPr>
            <p:spPr>
              <a:xfrm>
                <a:off x="1216057" y="716438"/>
                <a:ext cx="23944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/>
                  <a:t>예약가능</a:t>
                </a:r>
                <a:r>
                  <a:rPr lang="en-US" altLang="ko-KR" sz="1600" dirty="0"/>
                  <a:t>/ </a:t>
                </a:r>
                <a:r>
                  <a:rPr lang="ko-KR" altLang="en-US" sz="1600" dirty="0"/>
                  <a:t>선택 안됨</a:t>
                </a:r>
                <a:r>
                  <a:rPr lang="en-US" altLang="ko-KR" sz="1600" dirty="0"/>
                  <a:t>(able)</a:t>
                </a:r>
                <a:endParaRPr lang="ko-KR" altLang="en-US" sz="1600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E1AB8A0-064D-4E5A-8CA6-10706FAE46F7}"/>
                </a:ext>
              </a:extLst>
            </p:cNvPr>
            <p:cNvGrpSpPr/>
            <p:nvPr/>
          </p:nvGrpSpPr>
          <p:grpSpPr>
            <a:xfrm>
              <a:off x="477754" y="3164384"/>
              <a:ext cx="3120272" cy="678730"/>
              <a:chOff x="490194" y="631596"/>
              <a:chExt cx="3120272" cy="67873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B786074-1E05-4F8B-8D99-B926843F9710}"/>
                  </a:ext>
                </a:extLst>
              </p:cNvPr>
              <p:cNvSpPr/>
              <p:nvPr/>
            </p:nvSpPr>
            <p:spPr>
              <a:xfrm>
                <a:off x="490194" y="631596"/>
                <a:ext cx="593888" cy="67873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DDD6F8-DB1F-4F83-951E-74CE2487112B}"/>
                  </a:ext>
                </a:extLst>
              </p:cNvPr>
              <p:cNvSpPr txBox="1"/>
              <p:nvPr/>
            </p:nvSpPr>
            <p:spPr>
              <a:xfrm>
                <a:off x="1216057" y="716438"/>
                <a:ext cx="23944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/>
                  <a:t>예약가능</a:t>
                </a:r>
                <a:r>
                  <a:rPr lang="en-US" altLang="ko-KR" sz="1600" dirty="0"/>
                  <a:t>/ </a:t>
                </a:r>
                <a:r>
                  <a:rPr lang="ko-KR" altLang="en-US" sz="1600" dirty="0"/>
                  <a:t>선택됨</a:t>
                </a:r>
                <a:r>
                  <a:rPr lang="en-US" altLang="ko-KR" sz="1600" dirty="0"/>
                  <a:t>(clicked)</a:t>
                </a:r>
                <a:endParaRPr lang="ko-KR" altLang="en-US" sz="1600" dirty="0"/>
              </a:p>
            </p:txBody>
          </p:sp>
        </p:grpSp>
      </p:grp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7BCF32A7-BE1A-4254-BCD0-9F1637BD1C8C}"/>
              </a:ext>
            </a:extLst>
          </p:cNvPr>
          <p:cNvSpPr/>
          <p:nvPr/>
        </p:nvSpPr>
        <p:spPr>
          <a:xfrm>
            <a:off x="11085921" y="5241303"/>
            <a:ext cx="263951" cy="405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7BAB95D-88A2-48C9-9B71-7B6B75CAF7EA}"/>
              </a:ext>
            </a:extLst>
          </p:cNvPr>
          <p:cNvSpPr/>
          <p:nvPr/>
        </p:nvSpPr>
        <p:spPr>
          <a:xfrm>
            <a:off x="9720606" y="5241302"/>
            <a:ext cx="263951" cy="405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7D492-052E-46F4-985E-C78D5196FA3B}"/>
              </a:ext>
            </a:extLst>
          </p:cNvPr>
          <p:cNvSpPr txBox="1"/>
          <p:nvPr/>
        </p:nvSpPr>
        <p:spPr>
          <a:xfrm>
            <a:off x="7540361" y="4594971"/>
            <a:ext cx="4360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개를 클릭하면</a:t>
            </a:r>
            <a:r>
              <a:rPr lang="en-US" altLang="ko-KR" dirty="0"/>
              <a:t>, </a:t>
            </a:r>
            <a:r>
              <a:rPr lang="ko-KR" altLang="en-US" dirty="0"/>
              <a:t>클릭한 </a:t>
            </a:r>
            <a:r>
              <a:rPr lang="en-US" altLang="ko-KR" dirty="0"/>
              <a:t>2</a:t>
            </a:r>
            <a:r>
              <a:rPr lang="ko-KR" altLang="en-US" dirty="0"/>
              <a:t>개 사이가 모두</a:t>
            </a:r>
            <a:endParaRPr lang="en-US" altLang="ko-KR" dirty="0"/>
          </a:p>
          <a:p>
            <a:pPr algn="ctr"/>
            <a:r>
              <a:rPr lang="en-US" altLang="ko-KR" dirty="0"/>
              <a:t>Clicked</a:t>
            </a:r>
            <a:r>
              <a:rPr lang="ko-KR" altLang="en-US" dirty="0"/>
              <a:t> 상태가 됨</a:t>
            </a:r>
          </a:p>
        </p:txBody>
      </p:sp>
    </p:spTree>
    <p:extLst>
      <p:ext uri="{BB962C8B-B14F-4D97-AF65-F5344CB8AC3E}">
        <p14:creationId xmlns:p14="http://schemas.microsoft.com/office/powerpoint/2010/main" val="10363750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206F47-B2A5-42F4-A39F-595902B74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"/>
          <a:stretch/>
        </p:blipFill>
        <p:spPr>
          <a:xfrm>
            <a:off x="4600280" y="0"/>
            <a:ext cx="759172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F3B6012-0717-4B08-916C-5D0620A36B99}"/>
              </a:ext>
            </a:extLst>
          </p:cNvPr>
          <p:cNvGrpSpPr/>
          <p:nvPr/>
        </p:nvGrpSpPr>
        <p:grpSpPr>
          <a:xfrm>
            <a:off x="146999" y="169682"/>
            <a:ext cx="4000794" cy="4209992"/>
            <a:chOff x="146999" y="169682"/>
            <a:chExt cx="4000794" cy="420999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47AC927-0878-4670-8EA4-1EFF180A1505}"/>
                </a:ext>
              </a:extLst>
            </p:cNvPr>
            <p:cNvGrpSpPr/>
            <p:nvPr/>
          </p:nvGrpSpPr>
          <p:grpSpPr>
            <a:xfrm>
              <a:off x="490194" y="631596"/>
              <a:ext cx="3120272" cy="678730"/>
              <a:chOff x="490194" y="631596"/>
              <a:chExt cx="3120272" cy="67873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03540AC-0F81-459F-B278-0095429BCC21}"/>
                  </a:ext>
                </a:extLst>
              </p:cNvPr>
              <p:cNvSpPr/>
              <p:nvPr/>
            </p:nvSpPr>
            <p:spPr>
              <a:xfrm>
                <a:off x="490194" y="631596"/>
                <a:ext cx="593888" cy="6787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24941C-1D8A-4D16-B944-4F6369060357}"/>
                  </a:ext>
                </a:extLst>
              </p:cNvPr>
              <p:cNvSpPr txBox="1"/>
              <p:nvPr/>
            </p:nvSpPr>
            <p:spPr>
              <a:xfrm>
                <a:off x="1216057" y="716438"/>
                <a:ext cx="2394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예약 불가능</a:t>
                </a:r>
                <a:r>
                  <a:rPr lang="en-US" altLang="ko-KR" dirty="0"/>
                  <a:t>(disable)</a:t>
                </a:r>
                <a:endParaRPr lang="ko-KR" altLang="en-US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35BCDB-4830-46C6-9CE5-DBD384FB5A08}"/>
                </a:ext>
              </a:extLst>
            </p:cNvPr>
            <p:cNvSpPr txBox="1"/>
            <p:nvPr/>
          </p:nvSpPr>
          <p:spPr>
            <a:xfrm>
              <a:off x="146999" y="169682"/>
              <a:ext cx="4000793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예약불가능</a:t>
              </a:r>
              <a:r>
                <a:rPr lang="en-US" altLang="ko-KR" dirty="0"/>
                <a:t>]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A3F290-2C2A-4113-9894-35742B1092D1}"/>
                </a:ext>
              </a:extLst>
            </p:cNvPr>
            <p:cNvSpPr txBox="1"/>
            <p:nvPr/>
          </p:nvSpPr>
          <p:spPr>
            <a:xfrm>
              <a:off x="146999" y="1794351"/>
              <a:ext cx="4000794" cy="25853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예약 가능</a:t>
              </a:r>
              <a:r>
                <a:rPr lang="en-US" altLang="ko-KR" dirty="0"/>
                <a:t>]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8D0FF23-C2CB-452C-8A19-85F2933C54BC}"/>
                </a:ext>
              </a:extLst>
            </p:cNvPr>
            <p:cNvGrpSpPr/>
            <p:nvPr/>
          </p:nvGrpSpPr>
          <p:grpSpPr>
            <a:xfrm>
              <a:off x="479882" y="2303866"/>
              <a:ext cx="3130583" cy="678730"/>
              <a:chOff x="479883" y="632062"/>
              <a:chExt cx="3130583" cy="67873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282CEC5-BC1A-4D9A-A2F1-E5D30FF9905F}"/>
                  </a:ext>
                </a:extLst>
              </p:cNvPr>
              <p:cNvSpPr/>
              <p:nvPr/>
            </p:nvSpPr>
            <p:spPr>
              <a:xfrm>
                <a:off x="479883" y="632062"/>
                <a:ext cx="593888" cy="678730"/>
              </a:xfrm>
              <a:prstGeom prst="rect">
                <a:avLst/>
              </a:prstGeom>
              <a:solidFill>
                <a:srgbClr val="74E3DA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C33491-7CDB-41A2-B510-734C279D4BA0}"/>
                  </a:ext>
                </a:extLst>
              </p:cNvPr>
              <p:cNvSpPr txBox="1"/>
              <p:nvPr/>
            </p:nvSpPr>
            <p:spPr>
              <a:xfrm>
                <a:off x="1216057" y="716438"/>
                <a:ext cx="23944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/>
                  <a:t>예약가능</a:t>
                </a:r>
                <a:r>
                  <a:rPr lang="en-US" altLang="ko-KR" sz="1600" dirty="0"/>
                  <a:t>/ </a:t>
                </a:r>
                <a:r>
                  <a:rPr lang="ko-KR" altLang="en-US" sz="1600" dirty="0"/>
                  <a:t>선택 안됨</a:t>
                </a:r>
                <a:r>
                  <a:rPr lang="en-US" altLang="ko-KR" sz="1600" dirty="0"/>
                  <a:t>(able)</a:t>
                </a:r>
                <a:endParaRPr lang="ko-KR" altLang="en-US" sz="1600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22EA525-7A43-4325-BABF-9A352EB2C8FC}"/>
                </a:ext>
              </a:extLst>
            </p:cNvPr>
            <p:cNvGrpSpPr/>
            <p:nvPr/>
          </p:nvGrpSpPr>
          <p:grpSpPr>
            <a:xfrm>
              <a:off x="477754" y="3164384"/>
              <a:ext cx="3120272" cy="678730"/>
              <a:chOff x="490194" y="631596"/>
              <a:chExt cx="3120272" cy="67873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B4CDF2E-A5F3-48F9-9950-3F61ACCBC3EE}"/>
                  </a:ext>
                </a:extLst>
              </p:cNvPr>
              <p:cNvSpPr/>
              <p:nvPr/>
            </p:nvSpPr>
            <p:spPr>
              <a:xfrm>
                <a:off x="490194" y="631596"/>
                <a:ext cx="593888" cy="67873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59BEF-F93D-4A5D-A2F4-CFF576E315F7}"/>
                  </a:ext>
                </a:extLst>
              </p:cNvPr>
              <p:cNvSpPr txBox="1"/>
              <p:nvPr/>
            </p:nvSpPr>
            <p:spPr>
              <a:xfrm>
                <a:off x="1216057" y="716438"/>
                <a:ext cx="23944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/>
                  <a:t>예약가능</a:t>
                </a:r>
                <a:r>
                  <a:rPr lang="en-US" altLang="ko-KR" sz="1600" dirty="0"/>
                  <a:t>/ </a:t>
                </a:r>
                <a:r>
                  <a:rPr lang="ko-KR" altLang="en-US" sz="1600" dirty="0"/>
                  <a:t>선택됨</a:t>
                </a:r>
                <a:r>
                  <a:rPr lang="en-US" altLang="ko-KR" sz="1600" dirty="0"/>
                  <a:t>(clicked)</a:t>
                </a:r>
                <a:endParaRPr lang="ko-KR" altLang="en-US" sz="1600" dirty="0"/>
              </a:p>
            </p:txBody>
          </p:sp>
        </p:grpSp>
      </p:grp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68981D9-07EF-4722-8315-0FA3EA63B6B7}"/>
              </a:ext>
            </a:extLst>
          </p:cNvPr>
          <p:cNvSpPr/>
          <p:nvPr/>
        </p:nvSpPr>
        <p:spPr>
          <a:xfrm>
            <a:off x="7795967" y="5552388"/>
            <a:ext cx="254524" cy="556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519343A-9047-4CB9-9966-9B77D153BB0E}"/>
              </a:ext>
            </a:extLst>
          </p:cNvPr>
          <p:cNvSpPr/>
          <p:nvPr/>
        </p:nvSpPr>
        <p:spPr>
          <a:xfrm>
            <a:off x="9484935" y="5552388"/>
            <a:ext cx="254524" cy="556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3797B1-28C7-4302-B119-605F135FC384}"/>
              </a:ext>
            </a:extLst>
          </p:cNvPr>
          <p:cNvSpPr txBox="1"/>
          <p:nvPr/>
        </p:nvSpPr>
        <p:spPr>
          <a:xfrm>
            <a:off x="7286920" y="4813724"/>
            <a:ext cx="29819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중간에 </a:t>
            </a:r>
            <a:r>
              <a:rPr lang="en-US" altLang="ko-KR" sz="1400" dirty="0"/>
              <a:t>disable</a:t>
            </a:r>
            <a:r>
              <a:rPr lang="ko-KR" altLang="en-US" sz="1400" dirty="0"/>
              <a:t>이 존재할 경우에는 </a:t>
            </a:r>
            <a:endParaRPr lang="en-US" altLang="ko-KR" sz="1400" dirty="0"/>
          </a:p>
          <a:p>
            <a:pPr algn="ctr"/>
            <a:r>
              <a:rPr lang="ko-KR" altLang="en-US" sz="1400" dirty="0"/>
              <a:t>예약시간 클릭을 못하게 함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다시 처음상태로 초기화</a:t>
            </a:r>
          </a:p>
        </p:txBody>
      </p:sp>
    </p:spTree>
    <p:extLst>
      <p:ext uri="{BB962C8B-B14F-4D97-AF65-F5344CB8AC3E}">
        <p14:creationId xmlns:p14="http://schemas.microsoft.com/office/powerpoint/2010/main" val="4597903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4DECF9-4A60-4EC5-8F2D-33B50F8D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5301EA-F62C-46C2-BD25-67CE97B11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882"/>
            <a:ext cx="6096000" cy="508142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C538BC4-2F51-49EB-8C9B-6665879FD871}"/>
              </a:ext>
            </a:extLst>
          </p:cNvPr>
          <p:cNvSpPr/>
          <p:nvPr/>
        </p:nvSpPr>
        <p:spPr>
          <a:xfrm>
            <a:off x="5608948" y="4864231"/>
            <a:ext cx="487052" cy="37707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FB57FF-90B7-4E68-B48E-CF7B550F253E}"/>
              </a:ext>
            </a:extLst>
          </p:cNvPr>
          <p:cNvSpPr/>
          <p:nvPr/>
        </p:nvSpPr>
        <p:spPr>
          <a:xfrm>
            <a:off x="3157978" y="4864231"/>
            <a:ext cx="1081727" cy="377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0EE233-85DE-4888-B493-36F53ECA1912}"/>
              </a:ext>
            </a:extLst>
          </p:cNvPr>
          <p:cNvSpPr/>
          <p:nvPr/>
        </p:nvSpPr>
        <p:spPr>
          <a:xfrm>
            <a:off x="9049731" y="4864231"/>
            <a:ext cx="1340177" cy="377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ACA7A-CFF1-4DD9-A382-1910CF1641FA}"/>
              </a:ext>
            </a:extLst>
          </p:cNvPr>
          <p:cNvSpPr txBox="1"/>
          <p:nvPr/>
        </p:nvSpPr>
        <p:spPr>
          <a:xfrm>
            <a:off x="3808429" y="5328637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예약된 부분은 </a:t>
            </a:r>
            <a:r>
              <a:rPr lang="en-US" altLang="ko-KR" b="1" dirty="0">
                <a:solidFill>
                  <a:srgbClr val="C00000"/>
                </a:solidFill>
              </a:rPr>
              <a:t>disable(</a:t>
            </a:r>
            <a:r>
              <a:rPr lang="ko-KR" altLang="en-US" b="1" dirty="0">
                <a:solidFill>
                  <a:srgbClr val="C00000"/>
                </a:solidFill>
              </a:rPr>
              <a:t>예약불가능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ko-KR" altLang="en-US" b="1" dirty="0">
                <a:solidFill>
                  <a:srgbClr val="C00000"/>
                </a:solidFill>
              </a:rPr>
              <a:t>으로 바뀜</a:t>
            </a:r>
          </a:p>
        </p:txBody>
      </p:sp>
    </p:spTree>
    <p:extLst>
      <p:ext uri="{BB962C8B-B14F-4D97-AF65-F5344CB8AC3E}">
        <p14:creationId xmlns:p14="http://schemas.microsoft.com/office/powerpoint/2010/main" val="4717367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Grp="1"/>
          </p:cNvSpPr>
          <p:nvPr>
            <p:ph type="ctrTitle"/>
          </p:nvPr>
        </p:nvSpPr>
        <p:spPr>
          <a:xfrm>
            <a:off x="0" y="0"/>
            <a:ext cx="3886200" cy="119672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400" dirty="0"/>
              <a:t>구장</a:t>
            </a:r>
            <a:r>
              <a:rPr lang="en-US" altLang="ko-KR" sz="4400" dirty="0"/>
              <a:t>/</a:t>
            </a:r>
            <a:r>
              <a:rPr lang="ko-KR" altLang="en-US" sz="4400" dirty="0"/>
              <a:t>지점리뷰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0131DB-170D-4D25-BFBC-E8A9B1AD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77" y="0"/>
            <a:ext cx="625312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3337560" cy="929640"/>
          </a:xfrm>
        </p:spPr>
        <p:txBody>
          <a:bodyPr/>
          <a:lstStyle/>
          <a:p>
            <a:r>
              <a:rPr lang="ko-KR" altLang="en-US" dirty="0"/>
              <a:t>지점 등록</a:t>
            </a:r>
          </a:p>
        </p:txBody>
      </p:sp>
      <p:pic>
        <p:nvPicPr>
          <p:cNvPr id="12290" name="Picture 2" descr="C:\Users\tnddl\Desktop\매니저\지점 등록 글자수 카운트 및 알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960"/>
            <a:ext cx="5499492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tnddl\Desktop\매니저\지점 등록 지점 이름 중복 확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60" y="822959"/>
            <a:ext cx="5654039" cy="603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2060492" y="4028624"/>
            <a:ext cx="1363428" cy="13358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8654332" y="3491688"/>
            <a:ext cx="1312628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/>
          <p:nvPr/>
        </p:nvCxnSpPr>
        <p:spPr>
          <a:xfrm rot="5400000" flipH="1" flipV="1">
            <a:off x="1968408" y="2573112"/>
            <a:ext cx="2098224" cy="8128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7" idx="1"/>
          </p:cNvCxnSpPr>
          <p:nvPr/>
        </p:nvCxnSpPr>
        <p:spPr>
          <a:xfrm rot="10800000">
            <a:off x="6929120" y="2184400"/>
            <a:ext cx="1725212" cy="1481684"/>
          </a:xfrm>
          <a:prstGeom prst="bentConnector3">
            <a:avLst>
              <a:gd name="adj1" fmla="val 9946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4951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5635487" cy="725557"/>
          </a:xfrm>
        </p:spPr>
        <p:txBody>
          <a:bodyPr>
            <a:normAutofit/>
          </a:bodyPr>
          <a:lstStyle/>
          <a:p>
            <a:r>
              <a:rPr lang="ko-KR" altLang="en-US" dirty="0"/>
              <a:t>지점 정보 및 구장</a:t>
            </a:r>
            <a:endParaRPr lang="ko-KR" altLang="en-US" sz="2000" dirty="0"/>
          </a:p>
        </p:txBody>
      </p:sp>
      <p:pic>
        <p:nvPicPr>
          <p:cNvPr id="5122" name="Picture 2" descr="C:\Users\tnddl\Desktop\매니저\내 지점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72159"/>
            <a:ext cx="6033051" cy="608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tnddl\Desktop\매니저\내 지점 등록 구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52" y="772158"/>
            <a:ext cx="5891848" cy="608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2832652" y="4377416"/>
            <a:ext cx="337931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8253882" y="4055165"/>
            <a:ext cx="1715065" cy="85476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170583" y="4482548"/>
            <a:ext cx="5083299" cy="692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3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095124" y="3990110"/>
            <a:ext cx="1677837" cy="16778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27797" y="2854595"/>
            <a:ext cx="3892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 b="1" dirty="0"/>
              <a:t>0</a:t>
            </a:r>
            <a:r>
              <a:rPr lang="ko-KR" altLang="en-US" sz="3200" b="1" dirty="0"/>
              <a:t>3_요구사항 명세서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85573" y="2455671"/>
            <a:ext cx="1534439" cy="15344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0193449" y="361738"/>
            <a:ext cx="1534439" cy="1534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05070"/>
          </a:xfrm>
        </p:spPr>
        <p:txBody>
          <a:bodyPr/>
          <a:lstStyle/>
          <a:p>
            <a:r>
              <a:rPr lang="ko-KR" altLang="en-US"/>
              <a:t>구장 삭제</a:t>
            </a:r>
          </a:p>
        </p:txBody>
      </p:sp>
      <p:pic>
        <p:nvPicPr>
          <p:cNvPr id="6146" name="Picture 2" descr="C:\Users\tnddl\Desktop\매니저\구장 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696"/>
            <a:ext cx="12192000" cy="601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4124739" y="4377416"/>
            <a:ext cx="2852531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7305260" y="4377416"/>
            <a:ext cx="467140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7364895" y="1604399"/>
            <a:ext cx="626166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977270" y="4551812"/>
            <a:ext cx="327990" cy="127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6" idx="0"/>
            <a:endCxn id="7" idx="2"/>
          </p:cNvCxnSpPr>
          <p:nvPr/>
        </p:nvCxnSpPr>
        <p:spPr>
          <a:xfrm rot="5400000" flipH="1" flipV="1">
            <a:off x="6396292" y="3095730"/>
            <a:ext cx="2424225" cy="13914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950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nddl\Desktop\매니저\구장 삭제 성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72493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nddl\Desktop\매니저\구장 삭제 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565" y="0"/>
            <a:ext cx="60794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3369365" y="928537"/>
            <a:ext cx="427383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8040757" y="4032822"/>
            <a:ext cx="1948069" cy="65844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6" idx="2"/>
            <a:endCxn id="8" idx="1"/>
          </p:cNvCxnSpPr>
          <p:nvPr/>
        </p:nvCxnSpPr>
        <p:spPr>
          <a:xfrm rot="16200000" flipH="1">
            <a:off x="4269549" y="590837"/>
            <a:ext cx="3084717" cy="44577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42992" y="3435161"/>
            <a:ext cx="214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목록에서 </a:t>
            </a:r>
            <a:r>
              <a:rPr lang="en-US" altLang="ko-KR" dirty="0">
                <a:solidFill>
                  <a:schemeClr val="bg1"/>
                </a:solidFill>
              </a:rPr>
              <a:t>A</a:t>
            </a:r>
            <a:r>
              <a:rPr lang="ko-KR" altLang="en-US" dirty="0">
                <a:solidFill>
                  <a:schemeClr val="bg1"/>
                </a:solidFill>
              </a:rPr>
              <a:t>구장이 사라졌음을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11004586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6987"/>
            <a:ext cx="10515600" cy="55689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지점 수정</a:t>
            </a:r>
          </a:p>
        </p:txBody>
      </p:sp>
      <p:pic>
        <p:nvPicPr>
          <p:cNvPr id="10242" name="Picture 2" descr="C:\Users\tnddl\Desktop\매니저\내 지점 지점 수정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19772"/>
            <a:ext cx="5739976" cy="61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tnddl\Desktop\매니저\내 지점 지점 수정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0" y="719771"/>
            <a:ext cx="5699760" cy="61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6403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/>
          <a:lstStyle/>
          <a:p>
            <a:r>
              <a:rPr lang="ko-KR" altLang="en-US"/>
              <a:t>지점 삭제</a:t>
            </a:r>
          </a:p>
        </p:txBody>
      </p:sp>
      <p:pic>
        <p:nvPicPr>
          <p:cNvPr id="8194" name="Picture 2" descr="C:\Users\tnddl\Desktop\매니저\내 지점 지점 삭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18026"/>
            <a:ext cx="5750222" cy="61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tnddl\Desktop\매니저\내 지점 지점 삭제 성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623" y="718026"/>
            <a:ext cx="6118378" cy="61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3453187" y="1507658"/>
            <a:ext cx="333954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9" idx="0"/>
            <a:endCxn id="6" idx="2"/>
          </p:cNvCxnSpPr>
          <p:nvPr/>
        </p:nvCxnSpPr>
        <p:spPr>
          <a:xfrm rot="16200000" flipV="1">
            <a:off x="3365935" y="2110679"/>
            <a:ext cx="550368" cy="419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3537007" y="2406818"/>
            <a:ext cx="250134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id="{D77B0E6D-1A21-40E9-8C67-356E3DF049D0}"/>
              </a:ext>
            </a:extLst>
          </p:cNvPr>
          <p:cNvSpPr/>
          <p:nvPr/>
        </p:nvSpPr>
        <p:spPr>
          <a:xfrm>
            <a:off x="9745980" y="1507657"/>
            <a:ext cx="335279" cy="3487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7">
            <a:extLst>
              <a:ext uri="{FF2B5EF4-FFF2-40B4-BE49-F238E27FC236}">
                <a16:creationId xmlns:a16="http://schemas.microsoft.com/office/drawing/2014/main" id="{E0631616-B83E-41D3-935C-BEA6FDE9C541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3787141" y="1682053"/>
            <a:ext cx="5958839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18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nddl\Desktop\매니저\지점 삭제 후 페이징 변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36320" y="2926078"/>
            <a:ext cx="271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화곡 지점이 사라진 것을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볼 수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200916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220278" cy="606287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예약 현황</a:t>
            </a:r>
          </a:p>
        </p:txBody>
      </p:sp>
      <p:pic>
        <p:nvPicPr>
          <p:cNvPr id="11266" name="Picture 2" descr="C:\Users\tnddl\Desktop\매니저\예약 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9600"/>
            <a:ext cx="121920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7367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38162" y="1869250"/>
            <a:ext cx="610615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/>
              <a:t>소감</a:t>
            </a:r>
            <a:r>
              <a:rPr lang="en-US" altLang="ko-KR" sz="4400" dirty="0"/>
              <a:t>/</a:t>
            </a:r>
            <a:r>
              <a:rPr lang="ko-KR" altLang="en-US" sz="4400" dirty="0"/>
              <a:t>느낀 점</a:t>
            </a:r>
            <a:r>
              <a:rPr lang="en-US" altLang="ko-KR" sz="4400" dirty="0"/>
              <a:t>/</a:t>
            </a:r>
            <a:r>
              <a:rPr lang="ko-KR" altLang="en-US" sz="4400" dirty="0"/>
              <a:t>아쉬운 점</a:t>
            </a:r>
            <a:endParaRPr lang="en-US" altLang="ko-KR" sz="4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7A42-DCE1-441A-9934-7ED9B196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5" y="-15564"/>
            <a:ext cx="10515600" cy="132556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최은강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1FF82-06F4-4AC9-836B-E082BC1B36DE}"/>
              </a:ext>
            </a:extLst>
          </p:cNvPr>
          <p:cNvSpPr txBox="1"/>
          <p:nvPr/>
        </p:nvSpPr>
        <p:spPr>
          <a:xfrm>
            <a:off x="-785" y="1056621"/>
            <a:ext cx="121920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소감 및 느낀 점</a:t>
            </a:r>
            <a:r>
              <a:rPr lang="en-US" altLang="ko-KR" dirty="0"/>
              <a:t>]</a:t>
            </a:r>
          </a:p>
          <a:p>
            <a:pPr marL="285744" indent="-285744">
              <a:buFontTx/>
              <a:buChar char="-"/>
            </a:pPr>
            <a:r>
              <a:rPr lang="ko-KR" altLang="en-US" sz="1600" dirty="0"/>
              <a:t>팀장으로서 모든 조원들의 작업을 관리하고</a:t>
            </a:r>
            <a:r>
              <a:rPr lang="en-US" altLang="ko-KR" sz="1600" dirty="0"/>
              <a:t>, </a:t>
            </a:r>
            <a:r>
              <a:rPr lang="ko-KR" altLang="en-US" sz="1600" dirty="0"/>
              <a:t>주도하는 것은 엄청난 책임감과 체력과 시간이 많이 든다는 점을 </a:t>
            </a:r>
            <a:r>
              <a:rPr lang="ko-KR" altLang="en-US" sz="1600" dirty="0" err="1"/>
              <a:t>깨달았습니다</a:t>
            </a:r>
            <a:r>
              <a:rPr lang="en-US" altLang="ko-KR" sz="1600" dirty="0"/>
              <a:t>.</a:t>
            </a:r>
          </a:p>
          <a:p>
            <a:pPr marL="285744" indent="-285744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팀원의 의견을 집중해서 듣고</a:t>
            </a:r>
            <a:r>
              <a:rPr lang="en-US" altLang="ko-KR" sz="1600" dirty="0"/>
              <a:t> </a:t>
            </a:r>
            <a:r>
              <a:rPr lang="ko-KR" altLang="en-US" sz="1600" dirty="0"/>
              <a:t>이해를 하는 것과</a:t>
            </a:r>
            <a:r>
              <a:rPr lang="en-US" altLang="ko-KR" sz="1600" dirty="0"/>
              <a:t>, </a:t>
            </a:r>
            <a:r>
              <a:rPr lang="ko-KR" altLang="en-US" sz="1600" dirty="0"/>
              <a:t>각 팀원 모두 다르게 생각하기 때문에 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dirty="0"/>
              <a:t>팀원들이 똑같은 대상으로 이해하게끔 이해하기 쉽게 설명하는 것이 중요하다는 걸 프로젝트를 통해 느꼈습니다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저는 프로젝트 이전 수업시간에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servlet</a:t>
            </a:r>
            <a:r>
              <a:rPr lang="ko-KR" altLang="en-US" sz="1600" dirty="0"/>
              <a:t>에서의 데이터 처리와 </a:t>
            </a:r>
            <a:r>
              <a:rPr lang="en-US" altLang="ko-KR" sz="1600" dirty="0"/>
              <a:t>ajax</a:t>
            </a:r>
            <a:r>
              <a:rPr lang="ko-KR" altLang="en-US" sz="1600" dirty="0"/>
              <a:t>를 이용한 </a:t>
            </a:r>
            <a:r>
              <a:rPr lang="en-US" altLang="ko-KR" sz="1600" dirty="0"/>
              <a:t>object</a:t>
            </a:r>
            <a:r>
              <a:rPr lang="ko-KR" altLang="en-US" sz="1600" dirty="0"/>
              <a:t>타입의 동적 데이터 처리 과정을 이해하지 못한 상태라서 어려워했습니다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팀원들과 함께 화상회의로  잘하는 팀원에게 관련코드와 코드 설명을 요구했고</a:t>
            </a:r>
            <a:r>
              <a:rPr lang="en-US" altLang="ko-KR" sz="1600" dirty="0"/>
              <a:t>, </a:t>
            </a:r>
            <a:r>
              <a:rPr lang="ko-KR" altLang="en-US" sz="1600" dirty="0"/>
              <a:t>코드 분석을 통해 스스로 이해해본 뒤</a:t>
            </a:r>
            <a:r>
              <a:rPr lang="en-US" altLang="ko-KR" sz="1600" dirty="0"/>
              <a:t>, </a:t>
            </a:r>
            <a:r>
              <a:rPr lang="ko-KR" altLang="en-US" sz="1600" dirty="0"/>
              <a:t>어려워했던 부분과 관련된 기능인 해당 구장마다 예약이 가능한 시간과 불가능한 시간을 동적으로  </a:t>
            </a:r>
            <a:r>
              <a:rPr lang="en-US" altLang="ko-KR" sz="1600" dirty="0"/>
              <a:t>UI</a:t>
            </a:r>
            <a:r>
              <a:rPr lang="ko-KR" altLang="en-US" sz="1600" dirty="0"/>
              <a:t> 구현을 성공했습니다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br>
              <a:rPr lang="en-US" altLang="ko-KR" sz="1600" dirty="0"/>
            </a:br>
            <a:r>
              <a:rPr lang="en-US" altLang="ko-KR" sz="1600" dirty="0"/>
              <a:t> Servlet</a:t>
            </a:r>
            <a:r>
              <a:rPr lang="ko-KR" altLang="en-US" sz="1600" dirty="0"/>
              <a:t>을 이용한 데이터 처리는 수업 때 배운 실습자료를 참고하고 분석하면서 어려워도 스스로의 힘으로 구현해보겠다는 집착으로 몰입하여 </a:t>
            </a:r>
            <a:r>
              <a:rPr lang="en-US" altLang="ko-KR" sz="1600" dirty="0"/>
              <a:t>Servlet</a:t>
            </a:r>
            <a:r>
              <a:rPr lang="ko-KR" altLang="en-US" sz="1600" dirty="0"/>
              <a:t>을 이용한 동기식 페이지 요청과 응답 과정의 연속인 공지사항 게시판 글 등록</a:t>
            </a:r>
            <a:r>
              <a:rPr lang="en-US" altLang="ko-KR" sz="1600" dirty="0"/>
              <a:t>/ </a:t>
            </a:r>
            <a:r>
              <a:rPr lang="ko-KR" altLang="en-US" sz="1600" dirty="0"/>
              <a:t>수정</a:t>
            </a:r>
            <a:r>
              <a:rPr lang="en-US" altLang="ko-KR" sz="1600" dirty="0"/>
              <a:t>/ </a:t>
            </a:r>
            <a:r>
              <a:rPr lang="ko-KR" altLang="en-US" sz="1600" dirty="0"/>
              <a:t>삭제를 구현했고</a:t>
            </a:r>
            <a:br>
              <a:rPr lang="en-US" altLang="ko-KR" sz="1600" dirty="0"/>
            </a:br>
            <a:r>
              <a:rPr lang="en-US" altLang="ko-KR" sz="1600" dirty="0"/>
              <a:t>ajax</a:t>
            </a:r>
            <a:r>
              <a:rPr lang="ko-KR" altLang="en-US" sz="1600" dirty="0"/>
              <a:t>를 이용하여 동적</a:t>
            </a:r>
            <a:r>
              <a:rPr lang="en-US" altLang="ko-KR" sz="1600" dirty="0"/>
              <a:t>UI</a:t>
            </a:r>
            <a:r>
              <a:rPr lang="ko-KR" altLang="en-US" sz="1600" dirty="0"/>
              <a:t>인</a:t>
            </a:r>
            <a:r>
              <a:rPr lang="en-US" altLang="ko-KR" sz="1600" dirty="0"/>
              <a:t> </a:t>
            </a:r>
            <a:r>
              <a:rPr lang="ko-KR" altLang="en-US" sz="1600" dirty="0"/>
              <a:t>최근에 작성된 공지사항 </a:t>
            </a:r>
            <a:r>
              <a:rPr lang="en-US" altLang="ko-KR" sz="1600" dirty="0"/>
              <a:t>5</a:t>
            </a:r>
            <a:r>
              <a:rPr lang="ko-KR" altLang="en-US" sz="1600" dirty="0"/>
              <a:t>개만 조회하여 메인 페이지에 구현했습니다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프로젝트를 통해 어려워했던 부분을 해결함으로써 성취감을 느꼈습니다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잦은 변경</a:t>
            </a:r>
            <a:r>
              <a:rPr lang="en-US" altLang="ko-KR" sz="1600" dirty="0"/>
              <a:t>(UI </a:t>
            </a:r>
            <a:r>
              <a:rPr lang="ko-KR" altLang="en-US" sz="1600" dirty="0"/>
              <a:t>갈아엎음</a:t>
            </a:r>
            <a:r>
              <a:rPr lang="en-US" altLang="ko-KR" sz="1600" dirty="0"/>
              <a:t>)</a:t>
            </a:r>
            <a:r>
              <a:rPr lang="ko-KR" altLang="en-US" sz="1600" dirty="0"/>
              <a:t>과 복잡한 데이터 처리과정과 </a:t>
            </a:r>
            <a:r>
              <a:rPr lang="en-US" altLang="ko-KR" sz="1600" dirty="0"/>
              <a:t>UI, </a:t>
            </a:r>
            <a:r>
              <a:rPr lang="ko-KR" altLang="en-US" sz="1600" dirty="0"/>
              <a:t>그리고 배우지 않은 기능을 요구했음에도</a:t>
            </a:r>
            <a:r>
              <a:rPr lang="en-US" altLang="ko-KR" sz="1600" dirty="0"/>
              <a:t>, </a:t>
            </a:r>
            <a:r>
              <a:rPr lang="ko-KR" altLang="en-US" sz="1600" dirty="0"/>
              <a:t>팀원들이 이해하기 어렵게 설명했음에도</a:t>
            </a:r>
            <a:r>
              <a:rPr lang="en-US" altLang="ko-KR" sz="1600" dirty="0"/>
              <a:t>,</a:t>
            </a:r>
            <a:r>
              <a:rPr lang="ko-KR" altLang="en-US" sz="1600" dirty="0"/>
              <a:t> 자신이 담당하는 업무에 대해서 확인 받거나 이해하려고 노력하고</a:t>
            </a:r>
            <a:r>
              <a:rPr lang="en-US" altLang="ko-KR" sz="1600" dirty="0"/>
              <a:t>, </a:t>
            </a:r>
            <a:r>
              <a:rPr lang="ko-KR" altLang="en-US" sz="1600" dirty="0"/>
              <a:t>거리두기를 장려하는 코로나 시기에도 묵묵히 오프라인 회의에 참여를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심지어는 새벽 온라인 회의까지 참여해준 팀원들에게 감사를 표합니다</a:t>
            </a:r>
            <a:r>
              <a:rPr lang="en-US" altLang="ko-KR" sz="16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저 혼자서는 절대로 만들 수 없을 겁니다</a:t>
            </a:r>
            <a:r>
              <a:rPr lang="en-US" altLang="ko-KR" sz="1600" dirty="0"/>
              <a:t>. DB</a:t>
            </a:r>
            <a:r>
              <a:rPr lang="ko-KR" altLang="en-US" sz="1600" dirty="0"/>
              <a:t>모델링부터 소름을 느꼈고 피했거든요</a:t>
            </a:r>
            <a:r>
              <a:rPr lang="en-US" altLang="ko-KR" sz="1600" dirty="0"/>
              <a:t>. </a:t>
            </a:r>
            <a:r>
              <a:rPr lang="ko-KR" altLang="en-US" sz="1600" dirty="0"/>
              <a:t>솔직히 걱정했습니다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우리가 이렇게 복잡한걸 만들 수 있을까 라는 걱정과 달리 팀원들의 노력과 적극적인 참여가 복잡한 걸 만들어냈습니다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끝까지 함께해준 팀원들에게 다시 한번 감사를 표합니다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69992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F5C414-A5DC-451C-B1FD-8142591453EF}"/>
              </a:ext>
            </a:extLst>
          </p:cNvPr>
          <p:cNvSpPr txBox="1"/>
          <p:nvPr/>
        </p:nvSpPr>
        <p:spPr>
          <a:xfrm>
            <a:off x="0" y="0"/>
            <a:ext cx="12192000" cy="222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아쉬운 점</a:t>
            </a:r>
            <a:r>
              <a:rPr lang="en-US" altLang="ko-KR" dirty="0"/>
              <a:t>]</a:t>
            </a:r>
          </a:p>
          <a:p>
            <a:pPr marL="285744" indent="-285744">
              <a:buFontTx/>
              <a:buChar char="-"/>
            </a:pPr>
            <a:r>
              <a:rPr lang="ko-KR" altLang="en-US" sz="1600" dirty="0"/>
              <a:t>이전에 기획하고 있었던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알람기능</a:t>
            </a:r>
            <a:r>
              <a:rPr lang="en-US" altLang="ko-KR" sz="1600" dirty="0"/>
              <a:t>’</a:t>
            </a:r>
            <a:r>
              <a:rPr lang="ko-KR" altLang="en-US" sz="1600" dirty="0"/>
              <a:t>과  </a:t>
            </a:r>
            <a:r>
              <a:rPr lang="en-US" altLang="ko-KR" sz="1600" dirty="0"/>
              <a:t>NO-SQL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Youtube</a:t>
            </a:r>
            <a:r>
              <a:rPr lang="en-US" altLang="ko-KR" sz="1600" dirty="0"/>
              <a:t> Crawling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‘</a:t>
            </a:r>
            <a:r>
              <a:rPr lang="ko-KR" altLang="en-US" sz="1600" dirty="0"/>
              <a:t>커뮤니티</a:t>
            </a:r>
            <a:r>
              <a:rPr lang="en-US" altLang="ko-KR" sz="1600" dirty="0"/>
              <a:t>’ </a:t>
            </a:r>
            <a:r>
              <a:rPr lang="ko-KR" altLang="en-US" sz="1600" dirty="0"/>
              <a:t>페이지를 구현하지 못한 게 아쉽습니다</a:t>
            </a:r>
            <a:r>
              <a:rPr lang="en-US" altLang="ko-KR" sz="1600" dirty="0"/>
              <a:t>.</a:t>
            </a:r>
          </a:p>
          <a:p>
            <a:pPr marL="285744" indent="-285744">
              <a:buFontTx/>
              <a:buChar char="-"/>
            </a:pPr>
            <a:endParaRPr lang="en-US" altLang="ko-KR" sz="1600" dirty="0"/>
          </a:p>
          <a:p>
            <a:pPr marL="285744" indent="-285744">
              <a:buFontTx/>
              <a:buChar char="-"/>
            </a:pPr>
            <a:r>
              <a:rPr lang="ko-KR" altLang="en-US" sz="1600" dirty="0"/>
              <a:t>사실은 아이디와 비밀번호 찾기 에서도 체력과 시간만 더 있다면 </a:t>
            </a:r>
            <a:r>
              <a:rPr lang="en-US" altLang="ko-KR" sz="1600" dirty="0"/>
              <a:t>Firebase</a:t>
            </a:r>
            <a:r>
              <a:rPr lang="ko-KR" altLang="en-US" sz="1600" dirty="0"/>
              <a:t>를 이용한 메일인증으로 아이디와 비밀번호 찾기를 구현하지 못한 게 아쉽습니다</a:t>
            </a:r>
            <a:r>
              <a:rPr lang="en-US" altLang="ko-KR" sz="1600" dirty="0"/>
              <a:t>.</a:t>
            </a:r>
          </a:p>
          <a:p>
            <a:pPr marL="285744" indent="-285744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Kakao</a:t>
            </a:r>
            <a:r>
              <a:rPr lang="en-US" altLang="ko-KR" sz="1600" dirty="0"/>
              <a:t> </a:t>
            </a:r>
            <a:r>
              <a:rPr lang="ko-KR" altLang="en-US" sz="1600" dirty="0"/>
              <a:t>연동 로그인을 비롯한 다양한 </a:t>
            </a:r>
            <a:r>
              <a:rPr lang="en-US" altLang="ko-KR" sz="1600" dirty="0"/>
              <a:t>API</a:t>
            </a:r>
            <a:r>
              <a:rPr lang="ko-KR" altLang="en-US" sz="1600" dirty="0"/>
              <a:t>를 이용하여 로그인을 구현하지 못한 게 아쉬웠습니다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4554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7A42-DCE1-441A-9934-7ED9B196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5" y="-15564"/>
            <a:ext cx="10515600" cy="132556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김용연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1FF82-06F4-4AC9-836B-E082BC1B36DE}"/>
              </a:ext>
            </a:extLst>
          </p:cNvPr>
          <p:cNvSpPr txBox="1"/>
          <p:nvPr/>
        </p:nvSpPr>
        <p:spPr>
          <a:xfrm>
            <a:off x="-785" y="1028343"/>
            <a:ext cx="1219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소감 및 느낀 점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이번 제가 더욱 흥미를 느끼는 부분이 어떤 부분인지를 깨닫게 해준 계기가 된 것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ko-KR" altLang="en-US" dirty="0" err="1"/>
              <a:t>프론트</a:t>
            </a:r>
            <a:r>
              <a:rPr lang="ko-KR" altLang="en-US" dirty="0"/>
              <a:t> </a:t>
            </a:r>
            <a:r>
              <a:rPr lang="ko-KR" altLang="en-US" dirty="0" err="1"/>
              <a:t>엔드</a:t>
            </a:r>
            <a:r>
              <a:rPr lang="ko-KR" altLang="en-US" dirty="0"/>
              <a:t> 쪽에  더 흥미를 느껴 더욱 공부하면서 진행 할 수 있었던 것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하지만 여전히 어려움을 많이 느끼면서도 재미있었습니다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이번 프로젝트를 진행하면서 팀의 대화의 중요성을 느낀 것 같습니다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코로나로 인해 많이 자주 만나서 같이 하지는 못했지만 집이 가까운 사람들은 자주 만나서 같이하면서</a:t>
            </a:r>
            <a:endParaRPr lang="en-US" altLang="ko-KR" dirty="0"/>
          </a:p>
          <a:p>
            <a:r>
              <a:rPr lang="ko-KR" altLang="en-US" dirty="0"/>
              <a:t>   모르는 부분을 배우고 같이 알아보면서 할 수 있는 </a:t>
            </a:r>
            <a:r>
              <a:rPr lang="ko-KR" altLang="en-US" dirty="0" err="1"/>
              <a:t>시간이였습니다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Servlet</a:t>
            </a:r>
            <a:r>
              <a:rPr lang="ko-KR" altLang="en-US" dirty="0"/>
              <a:t>을 이용한 데이터 처리는 수업 때 배운 실습자료를</a:t>
            </a:r>
            <a:r>
              <a:rPr lang="en-US" altLang="ko-KR" dirty="0"/>
              <a:t> </a:t>
            </a:r>
            <a:r>
              <a:rPr lang="ko-KR" altLang="en-US" dirty="0"/>
              <a:t>배운 것 말고는 많은 응용하지 못해서 아쉬웠지만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공부를 더욱 해서 다음에는 많이 응용 할 수 있도록 해야겠습니다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아쉬운 점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더욱 열심히 공부 해서 다음에는 응용을 더욱 하면서 할 수 있도록 해야 겠다 는 생각을 하였습니다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더욱 많은 부분을 구현해보지 못해 아쉬웠습니다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응용에 어려움을 많이 느낀 것 같습니다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471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558456" y="542325"/>
            <a:ext cx="293221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요구사항명세서(사용자)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4678900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E0C02CF-FBFD-4A19-AD55-3DCC67473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1" y="1048808"/>
            <a:ext cx="11387579" cy="5618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7A42-DCE1-441A-9934-7ED9B196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5" y="-15564"/>
            <a:ext cx="10515600" cy="1325563"/>
          </a:xfrm>
        </p:spPr>
        <p:txBody>
          <a:bodyPr/>
          <a:lstStyle/>
          <a:p>
            <a:r>
              <a:rPr lang="ko-KR" altLang="en-US" dirty="0"/>
              <a:t> 유정하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1FF82-06F4-4AC9-836B-E082BC1B36DE}"/>
              </a:ext>
            </a:extLst>
          </p:cNvPr>
          <p:cNvSpPr txBox="1"/>
          <p:nvPr/>
        </p:nvSpPr>
        <p:spPr>
          <a:xfrm>
            <a:off x="-785" y="1028343"/>
            <a:ext cx="1219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소감 및 느낀 점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보람과 부족한 점 모두 느꼈고 개발자로서 나아가야할 길</a:t>
            </a:r>
            <a:r>
              <a:rPr lang="en-US" altLang="ko-KR" dirty="0"/>
              <a:t>, </a:t>
            </a:r>
            <a:r>
              <a:rPr lang="ko-KR" altLang="en-US" dirty="0"/>
              <a:t>개선방향 또한 어렴풋이 알게 되었습니다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팀원들 간 의사소통이 중요하다는 점을 느꼈습니다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앞으로 </a:t>
            </a:r>
            <a:r>
              <a:rPr lang="en-US" altLang="ko-KR" dirty="0"/>
              <a:t>vanilla </a:t>
            </a:r>
            <a:r>
              <a:rPr lang="en-US" altLang="ko-KR" dirty="0" err="1"/>
              <a:t>js</a:t>
            </a:r>
            <a:r>
              <a:rPr lang="ko-KR" altLang="en-US" dirty="0"/>
              <a:t>뿐만 아니라 다른 것도 배워서 구현해보고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아쉬운 점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처음에 계획했던 부분 중 일부를 구현하지 못해서 아쉽습니다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게시판 댓글 달기 등 </a:t>
            </a:r>
            <a:r>
              <a:rPr lang="en-US" altLang="ko-KR" dirty="0"/>
              <a:t>ajax</a:t>
            </a:r>
            <a:r>
              <a:rPr lang="ko-KR" altLang="en-US" dirty="0"/>
              <a:t>와 같은 비동기식 처리를 못 해서 아쉽습니다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Java Script, jQuery</a:t>
            </a:r>
            <a:r>
              <a:rPr lang="ko-KR" altLang="en-US" dirty="0"/>
              <a:t> 배울 때 재밌는데 프로젝트 </a:t>
            </a:r>
            <a:r>
              <a:rPr lang="en-US" altLang="ko-KR" dirty="0"/>
              <a:t>front-end </a:t>
            </a:r>
            <a:r>
              <a:rPr lang="ko-KR" altLang="en-US" dirty="0"/>
              <a:t>화면 구현을 많이 못한 게 아쉽습니다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96607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7A42-DCE1-441A-9934-7ED9B196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5" y="-15564"/>
            <a:ext cx="10515600" cy="132556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정규동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1FF82-06F4-4AC9-836B-E082BC1B36DE}"/>
              </a:ext>
            </a:extLst>
          </p:cNvPr>
          <p:cNvSpPr txBox="1"/>
          <p:nvPr/>
        </p:nvSpPr>
        <p:spPr>
          <a:xfrm>
            <a:off x="-785" y="1028343"/>
            <a:ext cx="1219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소감 및 느낀 점</a:t>
            </a:r>
            <a:r>
              <a:rPr lang="en-US" altLang="ko-KR" dirty="0"/>
              <a:t>]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데이터를 다루는 것이 굉장히 까다롭다고 느꼈습니다</a:t>
            </a:r>
            <a:r>
              <a:rPr lang="en-US" altLang="ko-KR" dirty="0"/>
              <a:t>. </a:t>
            </a:r>
            <a:r>
              <a:rPr lang="ko-KR" altLang="en-US" dirty="0"/>
              <a:t>초반에 기획에서 더 섬세하게 짜야 될 것 같다고 느꼈습니다</a:t>
            </a:r>
            <a:r>
              <a:rPr lang="en-US" altLang="ko-KR" dirty="0"/>
              <a:t>. </a:t>
            </a:r>
            <a:r>
              <a:rPr lang="ko-KR" altLang="en-US" dirty="0"/>
              <a:t>처음 해봤기 때문에 다음 번에 더 잘 할 수 있을 것 같습니다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이번에 </a:t>
            </a:r>
            <a:r>
              <a:rPr lang="ko-KR" altLang="en-US" dirty="0" err="1"/>
              <a:t>마이페이지를</a:t>
            </a:r>
            <a:r>
              <a:rPr lang="ko-KR" altLang="en-US" dirty="0"/>
              <a:t> 해서 여러 데이터와 연관될 수 있어서 좋았기 도 했고 서로서로 꼬이는 점이 있어서 </a:t>
            </a:r>
            <a:r>
              <a:rPr lang="ko-KR" altLang="en-US" dirty="0" err="1"/>
              <a:t>여러번</a:t>
            </a:r>
            <a:r>
              <a:rPr lang="ko-KR" altLang="en-US" dirty="0"/>
              <a:t> 수정한 거 같았습니다</a:t>
            </a:r>
            <a:r>
              <a:rPr lang="en-US" altLang="ko-KR" dirty="0"/>
              <a:t>. </a:t>
            </a:r>
            <a:r>
              <a:rPr lang="ko-KR" altLang="en-US" dirty="0"/>
              <a:t>다음 번에 </a:t>
            </a:r>
            <a:r>
              <a:rPr lang="ko-KR" altLang="en-US" dirty="0" err="1"/>
              <a:t>마이페이지를</a:t>
            </a:r>
            <a:r>
              <a:rPr lang="ko-KR" altLang="en-US" dirty="0"/>
              <a:t> 또 하게 된다면 소통을 더 많이 하도록 해야겠습니다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아쉬운 점</a:t>
            </a:r>
            <a:r>
              <a:rPr lang="en-US" altLang="ko-KR" dirty="0"/>
              <a:t>]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해보고 싶은 기능들이 많았지만 오류로 인해 고치고 또 고치고 </a:t>
            </a:r>
            <a:r>
              <a:rPr lang="ko-KR" altLang="en-US" dirty="0" err="1"/>
              <a:t>하다보니</a:t>
            </a:r>
            <a:r>
              <a:rPr lang="ko-KR" altLang="en-US" dirty="0"/>
              <a:t> 완성도도 떨어지고 아쉽습니다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72780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7A42-DCE1-441A-9934-7ED9B196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5" y="-15564"/>
            <a:ext cx="10515600" cy="132556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정창섭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1FF82-06F4-4AC9-836B-E082BC1B36DE}"/>
              </a:ext>
            </a:extLst>
          </p:cNvPr>
          <p:cNvSpPr txBox="1"/>
          <p:nvPr/>
        </p:nvSpPr>
        <p:spPr>
          <a:xfrm>
            <a:off x="-785" y="1028343"/>
            <a:ext cx="12192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소감 및 느낀 점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- ‘</a:t>
            </a:r>
            <a:r>
              <a:rPr lang="ko-KR" altLang="en-US" dirty="0"/>
              <a:t>구장예약</a:t>
            </a:r>
            <a:r>
              <a:rPr lang="en-US" altLang="ko-KR" dirty="0"/>
              <a:t>’, ‘</a:t>
            </a:r>
            <a:r>
              <a:rPr lang="ko-KR" altLang="en-US" dirty="0"/>
              <a:t>매치 찾기‘</a:t>
            </a:r>
            <a:r>
              <a:rPr lang="en-US" altLang="ko-KR" dirty="0"/>
              <a:t>, ‘</a:t>
            </a:r>
            <a:r>
              <a:rPr lang="ko-KR" altLang="en-US" dirty="0"/>
              <a:t>팀 찾기</a:t>
            </a:r>
            <a:r>
              <a:rPr lang="en-US" altLang="ko-KR" dirty="0"/>
              <a:t>’ </a:t>
            </a:r>
            <a:r>
              <a:rPr lang="ko-KR" altLang="en-US" dirty="0"/>
              <a:t>프로젝트 중 </a:t>
            </a:r>
            <a:r>
              <a:rPr lang="en-US" altLang="ko-KR" dirty="0" err="1"/>
              <a:t>css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script</a:t>
            </a:r>
            <a:r>
              <a:rPr lang="ko-KR" altLang="en-US" dirty="0"/>
              <a:t>에서 힘든 부분도 있었지만 재밌었습니다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아쉬운 점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- D3</a:t>
            </a:r>
            <a:r>
              <a:rPr lang="ko-KR" altLang="en-US" dirty="0"/>
              <a:t>구현은 했지만</a:t>
            </a:r>
            <a:r>
              <a:rPr lang="en-US" altLang="ko-KR" dirty="0"/>
              <a:t>,</a:t>
            </a:r>
            <a:r>
              <a:rPr lang="ko-KR" altLang="en-US" dirty="0"/>
              <a:t> 데이터가 많이 없어서 테스트 못해서 아쉽습니다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52642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07A42-DCE1-441A-9934-7ED9B196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5" y="-15564"/>
            <a:ext cx="10515600" cy="132556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하민재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1FF82-06F4-4AC9-836B-E082BC1B36DE}"/>
              </a:ext>
            </a:extLst>
          </p:cNvPr>
          <p:cNvSpPr txBox="1"/>
          <p:nvPr/>
        </p:nvSpPr>
        <p:spPr>
          <a:xfrm>
            <a:off x="-785" y="1028343"/>
            <a:ext cx="1219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소감 및 느낀 점</a:t>
            </a:r>
            <a:r>
              <a:rPr lang="en-US" altLang="ko-KR" dirty="0"/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Servlet</a:t>
            </a:r>
            <a:r>
              <a:rPr lang="ko-KR" altLang="en-US" dirty="0"/>
              <a:t>을 이용해서 기능을 구현 한다는 것이 어려웠습니다</a:t>
            </a:r>
            <a:r>
              <a:rPr lang="en-US" altLang="ko-KR" dirty="0"/>
              <a:t>. </a:t>
            </a:r>
            <a:r>
              <a:rPr lang="ko-KR" altLang="en-US" dirty="0" err="1"/>
              <a:t>프론트엔드는</a:t>
            </a:r>
            <a:r>
              <a:rPr lang="ko-KR" altLang="en-US" dirty="0"/>
              <a:t> 어느 정도 할 수 있었으나 </a:t>
            </a:r>
            <a:r>
              <a:rPr lang="ko-KR" altLang="en-US" dirty="0" err="1"/>
              <a:t>백엔드에서</a:t>
            </a:r>
            <a:r>
              <a:rPr lang="ko-KR" altLang="en-US" dirty="0"/>
              <a:t> 많은 어려움을 느꼈고 다시 한번 더 공부해야겠다는 생각이 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팀원들끼리 서로 소통이 얼마나 잘 되야 원활한 프로젝트가 진행이 된다는 것을 느꼈고</a:t>
            </a:r>
            <a:r>
              <a:rPr lang="en-US" altLang="ko-KR" dirty="0"/>
              <a:t>, </a:t>
            </a:r>
            <a:r>
              <a:rPr lang="ko-KR" altLang="en-US" dirty="0"/>
              <a:t>앞으로 </a:t>
            </a:r>
            <a:r>
              <a:rPr lang="ko-KR" altLang="en-US" dirty="0" err="1"/>
              <a:t>파이널</a:t>
            </a:r>
            <a:r>
              <a:rPr lang="ko-KR" altLang="en-US" dirty="0"/>
              <a:t> 프로젝트나 회사 생활에서도 팀원들간에 소통을 중요시 하며 서로 존중해 줘야겠다는 생각이 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아쉬운 점</a:t>
            </a:r>
            <a:r>
              <a:rPr lang="en-US" altLang="ko-KR" dirty="0"/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DB</a:t>
            </a:r>
            <a:r>
              <a:rPr lang="ko-KR" altLang="en-US" dirty="0"/>
              <a:t>를 한번 해보고 싶었는데 담당 페이지가 완성 되지 않아 </a:t>
            </a:r>
            <a:r>
              <a:rPr lang="en-US" altLang="ko-KR" dirty="0"/>
              <a:t>DB</a:t>
            </a:r>
            <a:r>
              <a:rPr lang="ko-KR" altLang="en-US" dirty="0"/>
              <a:t>구현에 참여를 못해 많은 아쉽습니다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회의에 잘 참석이 되지 않아 현재 진행상황이 제대로 공유 되지 않아 기능이 연계되는 조원이 페이지를 대신 구현하게 되었지만 만약 조금만 더 노력하고 잘 참석해서 소통이 잘 되었으면 기능 구현을 할 수 있었을 것 같아</a:t>
            </a:r>
            <a:r>
              <a:rPr lang="en-US" altLang="ko-KR" dirty="0"/>
              <a:t> </a:t>
            </a:r>
            <a:r>
              <a:rPr lang="ko-KR" altLang="en-US" dirty="0"/>
              <a:t>아쉽습니다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0430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4115" y="1869250"/>
            <a:ext cx="145424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/>
              <a:t>Q&amp;A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6778" y="1869250"/>
            <a:ext cx="74892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/>
              <a:t>끝</a:t>
            </a:r>
            <a:endParaRPr lang="en-US" altLang="ko-KR" sz="4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173736" y="542325"/>
            <a:ext cx="370165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요구사항명세서(풋살장매니저)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4678900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C455B12-47FE-4D0E-ADF6-631F968E0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8" y="1373155"/>
            <a:ext cx="11642091" cy="4312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548931" y="542325"/>
            <a:ext cx="293221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요구사항명세서(관리자)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4678900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F1612E2-1A1C-4801-BBD9-AD4A5DBA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9" y="2034911"/>
            <a:ext cx="11235942" cy="26609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705747" y="542325"/>
            <a:ext cx="26757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요구사항명세서(공통)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4678900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EF8CB9B-3103-4A48-902D-FD444B95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8" y="2067137"/>
            <a:ext cx="11349584" cy="2072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15136" y="1603947"/>
            <a:ext cx="4381995" cy="44116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rgbClr val="FF0D0D">
                <a:tint val="45000"/>
                <a:satMod val="400000"/>
              </a:srgbClr>
            </a:duotone>
            <a:lum/>
          </a:blip>
          <a:stretch>
            <a:fillRect/>
          </a:stretch>
        </p:blipFill>
        <p:spPr>
          <a:xfrm rot="18900000">
            <a:off x="1627012" y="1310630"/>
            <a:ext cx="728353" cy="728353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5205303" y="542325"/>
            <a:ext cx="14670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구성원소개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4536504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219074" y="2861034"/>
            <a:ext cx="3398361" cy="1624337"/>
          </a:xfrm>
          <a:prstGeom prst="rect">
            <a:avLst/>
          </a:prstGeom>
        </p:spPr>
      </p:pic>
      <p:sp>
        <p:nvSpPr>
          <p:cNvPr id="34" name="TextBox 16"/>
          <p:cNvSpPr txBox="1"/>
          <p:nvPr/>
        </p:nvSpPr>
        <p:spPr>
          <a:xfrm>
            <a:off x="7446617" y="3175187"/>
            <a:ext cx="1153215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유정하</a:t>
            </a:r>
          </a:p>
        </p:txBody>
      </p:sp>
      <p:sp>
        <p:nvSpPr>
          <p:cNvPr id="38" name="TextBox 16"/>
          <p:cNvSpPr txBox="1"/>
          <p:nvPr/>
        </p:nvSpPr>
        <p:spPr>
          <a:xfrm>
            <a:off x="7446685" y="4694977"/>
            <a:ext cx="1153155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정규동</a:t>
            </a:r>
          </a:p>
        </p:txBody>
      </p:sp>
      <p:sp>
        <p:nvSpPr>
          <p:cNvPr id="39" name="TextBox 15"/>
          <p:cNvSpPr txBox="1"/>
          <p:nvPr/>
        </p:nvSpPr>
        <p:spPr>
          <a:xfrm>
            <a:off x="8751259" y="1676852"/>
            <a:ext cx="101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-조장</a:t>
            </a:r>
          </a:p>
        </p:txBody>
      </p:sp>
      <p:sp>
        <p:nvSpPr>
          <p:cNvPr id="40" name="TextBox 16"/>
          <p:cNvSpPr txBox="1"/>
          <p:nvPr/>
        </p:nvSpPr>
        <p:spPr>
          <a:xfrm>
            <a:off x="7446685" y="1647719"/>
            <a:ext cx="1125051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최은강</a:t>
            </a:r>
          </a:p>
        </p:txBody>
      </p:sp>
      <p:sp>
        <p:nvSpPr>
          <p:cNvPr id="42" name="TextBox 16"/>
          <p:cNvSpPr txBox="1"/>
          <p:nvPr/>
        </p:nvSpPr>
        <p:spPr>
          <a:xfrm>
            <a:off x="7446667" y="5453813"/>
            <a:ext cx="1153067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정창섭</a:t>
            </a:r>
          </a:p>
        </p:txBody>
      </p:sp>
      <p:sp>
        <p:nvSpPr>
          <p:cNvPr id="45" name="TextBox 16"/>
          <p:cNvSpPr txBox="1"/>
          <p:nvPr/>
        </p:nvSpPr>
        <p:spPr>
          <a:xfrm>
            <a:off x="7446651" y="2411454"/>
            <a:ext cx="1143727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하민재</a:t>
            </a:r>
          </a:p>
        </p:txBody>
      </p:sp>
      <p:sp>
        <p:nvSpPr>
          <p:cNvPr id="46" name="TextBox 16"/>
          <p:cNvSpPr txBox="1"/>
          <p:nvPr/>
        </p:nvSpPr>
        <p:spPr>
          <a:xfrm>
            <a:off x="7446634" y="3935278"/>
            <a:ext cx="1143727" cy="461665"/>
          </a:xfrm>
          <a:prstGeom prst="rect">
            <a:avLst/>
          </a:prstGeom>
          <a:solidFill>
            <a:srgbClr val="33CC33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김용연</a:t>
            </a:r>
          </a:p>
        </p:txBody>
      </p:sp>
      <p:sp>
        <p:nvSpPr>
          <p:cNvPr id="47" name="TextBox 15"/>
          <p:cNvSpPr txBox="1"/>
          <p:nvPr/>
        </p:nvSpPr>
        <p:spPr>
          <a:xfrm>
            <a:off x="8751259" y="2412268"/>
            <a:ext cx="101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-팀원</a:t>
            </a:r>
          </a:p>
        </p:txBody>
      </p:sp>
      <p:sp>
        <p:nvSpPr>
          <p:cNvPr id="48" name="TextBox 15"/>
          <p:cNvSpPr txBox="1"/>
          <p:nvPr/>
        </p:nvSpPr>
        <p:spPr>
          <a:xfrm>
            <a:off x="8751259" y="3168352"/>
            <a:ext cx="101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-팀원</a:t>
            </a:r>
          </a:p>
        </p:txBody>
      </p:sp>
      <p:sp>
        <p:nvSpPr>
          <p:cNvPr id="49" name="TextBox 15"/>
          <p:cNvSpPr txBox="1"/>
          <p:nvPr/>
        </p:nvSpPr>
        <p:spPr>
          <a:xfrm>
            <a:off x="8751259" y="3924816"/>
            <a:ext cx="101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-팀원</a:t>
            </a:r>
          </a:p>
        </p:txBody>
      </p:sp>
      <p:sp>
        <p:nvSpPr>
          <p:cNvPr id="50" name="TextBox 15"/>
          <p:cNvSpPr txBox="1"/>
          <p:nvPr/>
        </p:nvSpPr>
        <p:spPr>
          <a:xfrm>
            <a:off x="8751259" y="4680520"/>
            <a:ext cx="101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-팀원</a:t>
            </a:r>
          </a:p>
        </p:txBody>
      </p:sp>
      <p:sp>
        <p:nvSpPr>
          <p:cNvPr id="51" name="TextBox 15"/>
          <p:cNvSpPr txBox="1"/>
          <p:nvPr/>
        </p:nvSpPr>
        <p:spPr>
          <a:xfrm>
            <a:off x="8751259" y="5436604"/>
            <a:ext cx="1011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-팀원</a:t>
            </a:r>
          </a:p>
        </p:txBody>
      </p:sp>
      <p:pic>
        <p:nvPicPr>
          <p:cNvPr id="52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804757" y="1733397"/>
            <a:ext cx="300491" cy="300491"/>
          </a:xfrm>
          <a:prstGeom prst="rect">
            <a:avLst/>
          </a:prstGeom>
        </p:spPr>
      </p:pic>
      <p:pic>
        <p:nvPicPr>
          <p:cNvPr id="53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804757" y="2489885"/>
            <a:ext cx="300491" cy="300491"/>
          </a:xfrm>
          <a:prstGeom prst="rect">
            <a:avLst/>
          </a:prstGeom>
        </p:spPr>
      </p:pic>
      <p:pic>
        <p:nvPicPr>
          <p:cNvPr id="54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804757" y="3246375"/>
            <a:ext cx="300491" cy="300491"/>
          </a:xfrm>
          <a:prstGeom prst="rect">
            <a:avLst/>
          </a:prstGeom>
        </p:spPr>
      </p:pic>
      <p:pic>
        <p:nvPicPr>
          <p:cNvPr id="55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804757" y="4002863"/>
            <a:ext cx="300491" cy="300491"/>
          </a:xfrm>
          <a:prstGeom prst="rect">
            <a:avLst/>
          </a:prstGeom>
        </p:spPr>
      </p:pic>
      <p:pic>
        <p:nvPicPr>
          <p:cNvPr id="56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804757" y="4759352"/>
            <a:ext cx="300491" cy="300491"/>
          </a:xfrm>
          <a:prstGeom prst="rect">
            <a:avLst/>
          </a:prstGeom>
        </p:spPr>
      </p:pic>
      <p:pic>
        <p:nvPicPr>
          <p:cNvPr id="57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804757" y="5515840"/>
            <a:ext cx="300491" cy="300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36512" y="1869250"/>
            <a:ext cx="5309467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/>
              <a:t>UI </a:t>
            </a:r>
            <a:r>
              <a:rPr lang="en-US" altLang="ko-KR" sz="4400" dirty="0" err="1"/>
              <a:t>Usecase</a:t>
            </a:r>
            <a:r>
              <a:rPr lang="en-US" altLang="ko-KR" sz="4400" dirty="0"/>
              <a:t>-diagram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작성자</a:t>
            </a:r>
            <a:r>
              <a:rPr lang="en-US" altLang="ko-KR" sz="2000" dirty="0"/>
              <a:t>: </a:t>
            </a:r>
            <a:r>
              <a:rPr lang="ko-KR" altLang="en-US" sz="2000" dirty="0"/>
              <a:t>정창섭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537CE-AC88-485F-92BE-5331B2FF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46"/>
            <a:ext cx="7886700" cy="1325563"/>
          </a:xfrm>
        </p:spPr>
        <p:txBody>
          <a:bodyPr/>
          <a:lstStyle/>
          <a:p>
            <a:r>
              <a:rPr lang="en-US" altLang="ko-KR" dirty="0"/>
              <a:t>Use-Case Diagram 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2379BDB-C2BF-4957-8F1B-7ABE0BF66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08" y="1031630"/>
            <a:ext cx="9495692" cy="582636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1CD79-2E05-468E-90C7-F0AB0CC27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1630"/>
            <a:ext cx="7886700" cy="4351339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Use-case diagram</a:t>
            </a:r>
            <a:r>
              <a:rPr lang="ko-KR" altLang="en-US" sz="1500" dirty="0"/>
              <a:t> 작성자</a:t>
            </a:r>
            <a:r>
              <a:rPr lang="en-US" altLang="ko-KR" sz="1500" dirty="0"/>
              <a:t>: </a:t>
            </a:r>
            <a:r>
              <a:rPr lang="ko-KR" altLang="en-US" sz="1500" dirty="0"/>
              <a:t>정창섭</a:t>
            </a:r>
          </a:p>
        </p:txBody>
      </p:sp>
    </p:spTree>
    <p:extLst>
      <p:ext uri="{BB962C8B-B14F-4D97-AF65-F5344CB8AC3E}">
        <p14:creationId xmlns:p14="http://schemas.microsoft.com/office/powerpoint/2010/main" val="389694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0898" y="1869250"/>
            <a:ext cx="7460697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/>
              <a:t>UI </a:t>
            </a:r>
            <a:r>
              <a:rPr lang="ko-KR" altLang="en-US" sz="4400" dirty="0"/>
              <a:t>스토리보드 </a:t>
            </a:r>
            <a:r>
              <a:rPr lang="en-US" altLang="ko-KR" sz="4400" dirty="0"/>
              <a:t>– </a:t>
            </a:r>
            <a:r>
              <a:rPr lang="ko-KR" altLang="en-US" sz="4400" dirty="0"/>
              <a:t>카카오 오븐</a:t>
            </a:r>
            <a:endParaRPr lang="en-US" altLang="ko-KR" sz="44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작성자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김용연</a:t>
            </a:r>
            <a:r>
              <a:rPr lang="en-US" altLang="ko-KR" sz="2000" dirty="0"/>
              <a:t>, </a:t>
            </a:r>
            <a:r>
              <a:rPr lang="ko-KR" altLang="en-US" sz="2000" dirty="0"/>
              <a:t>최은강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2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8860D-6E8D-427E-809A-81798194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2"/>
            <a:ext cx="7886700" cy="961599"/>
          </a:xfrm>
        </p:spPr>
        <p:txBody>
          <a:bodyPr/>
          <a:lstStyle/>
          <a:p>
            <a:r>
              <a:rPr lang="ko-KR" altLang="en-US" dirty="0"/>
              <a:t>메인 페이지</a:t>
            </a:r>
          </a:p>
        </p:txBody>
      </p:sp>
      <p:pic>
        <p:nvPicPr>
          <p:cNvPr id="3" name="그림 2" descr="잔디, 녹색, 공, 앉아있는이(가) 표시된 사진  자동 생성된 설명">
            <a:extLst>
              <a:ext uri="{FF2B5EF4-FFF2-40B4-BE49-F238E27FC236}">
                <a16:creationId xmlns:a16="http://schemas.microsoft.com/office/drawing/2014/main" id="{4DF7AE5B-FEEB-4EF1-816E-104E2E8DB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 l="63210" t="4058" r="4190" b="83851"/>
          <a:stretch/>
        </p:blipFill>
        <p:spPr>
          <a:xfrm>
            <a:off x="7445133" y="963851"/>
            <a:ext cx="4035668" cy="369331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92045-4F17-492A-A499-A010DE2F7EC8}"/>
              </a:ext>
            </a:extLst>
          </p:cNvPr>
          <p:cNvSpPr txBox="1"/>
          <p:nvPr/>
        </p:nvSpPr>
        <p:spPr>
          <a:xfrm>
            <a:off x="2976283" y="983952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로그아웃 상태 메인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504DD-E53D-421C-8090-EA97B744CEE4}"/>
              </a:ext>
            </a:extLst>
          </p:cNvPr>
          <p:cNvSpPr txBox="1"/>
          <p:nvPr/>
        </p:nvSpPr>
        <p:spPr>
          <a:xfrm>
            <a:off x="7895870" y="614621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상태 헤더 </a:t>
            </a:r>
            <a:r>
              <a:rPr lang="en-US" altLang="ko-KR" dirty="0"/>
              <a:t>navigation</a:t>
            </a:r>
            <a:endParaRPr lang="ko-KR" altLang="en-US" dirty="0"/>
          </a:p>
        </p:txBody>
      </p:sp>
      <p:sp>
        <p:nvSpPr>
          <p:cNvPr id="7" name="AutoShape 2" descr="이벤트이미지2">
            <a:extLst>
              <a:ext uri="{FF2B5EF4-FFF2-40B4-BE49-F238E27FC236}">
                <a16:creationId xmlns:a16="http://schemas.microsoft.com/office/drawing/2014/main" id="{2DF08404-1F55-44B5-AFF7-DD8EE0185C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C3BFAA-BF05-4F24-892B-BAB36A3D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" y="961601"/>
            <a:ext cx="7424813" cy="5896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FCA976-6FC5-48EC-AD19-C5C91F8B5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rcRect l="16490" t="16250" r="57660" b="19720"/>
          <a:stretch>
            <a:fillRect/>
          </a:stretch>
        </p:blipFill>
        <p:spPr>
          <a:xfrm>
            <a:off x="7445133" y="1576220"/>
            <a:ext cx="3792340" cy="52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9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8860D-6E8D-427E-809A-81798194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공지사항 게시판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6DBB8012-20D3-41D0-BE85-E493A64973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695441" y="0"/>
            <a:ext cx="5496560" cy="686504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60321-8F6B-414C-AEFB-3A241402095E}"/>
              </a:ext>
            </a:extLst>
          </p:cNvPr>
          <p:cNvSpPr txBox="1"/>
          <p:nvPr/>
        </p:nvSpPr>
        <p:spPr>
          <a:xfrm>
            <a:off x="0" y="1370968"/>
            <a:ext cx="4622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AutoNum type="arabicParenBoth"/>
            </a:pPr>
            <a:r>
              <a:rPr lang="ko-KR" altLang="en-US" sz="1600" dirty="0"/>
              <a:t>공지사항 테이블 속성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게시글 번호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공지사항 제목</a:t>
            </a:r>
            <a:r>
              <a:rPr lang="en-US" altLang="ko-KR" sz="700" dirty="0"/>
              <a:t>(</a:t>
            </a:r>
            <a:r>
              <a:rPr lang="ko-KR" altLang="en-US" sz="700" dirty="0"/>
              <a:t>사진에 기재된 내용 오타</a:t>
            </a:r>
            <a:r>
              <a:rPr lang="en-US" altLang="ko-KR" sz="7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작성자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(2)</a:t>
            </a:r>
          </a:p>
          <a:p>
            <a:r>
              <a:rPr lang="ko-KR" altLang="en-US" sz="1600" dirty="0"/>
              <a:t>등록 버튼을 클릭하면</a:t>
            </a:r>
            <a:endParaRPr lang="en-US" altLang="ko-KR" sz="1600" dirty="0"/>
          </a:p>
          <a:p>
            <a:r>
              <a:rPr lang="ko-KR" altLang="en-US" sz="1600" b="1" dirty="0">
                <a:hlinkClick r:id="rId4" action="ppaction://hlinksldjump"/>
              </a:rPr>
              <a:t>공지사항 글쓰기</a:t>
            </a:r>
            <a:r>
              <a:rPr lang="en-US" altLang="ko-KR" sz="1600" b="1" dirty="0">
                <a:hlinkClick r:id="rId4" action="ppaction://hlinksldjump"/>
              </a:rPr>
              <a:t>(</a:t>
            </a:r>
            <a:r>
              <a:rPr lang="ko-KR" altLang="en-US" sz="1600" b="1" dirty="0">
                <a:hlinkClick r:id="rId4" action="ppaction://hlinksldjump"/>
              </a:rPr>
              <a:t>등록</a:t>
            </a:r>
            <a:r>
              <a:rPr lang="en-US" altLang="ko-KR" sz="1600" b="1" dirty="0">
                <a:hlinkClick r:id="rId4" action="ppaction://hlinksldjump"/>
              </a:rPr>
              <a:t>) </a:t>
            </a:r>
            <a:r>
              <a:rPr lang="ko-KR" altLang="en-US" sz="1600" dirty="0"/>
              <a:t>페이지가 나온다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044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8860D-6E8D-427E-809A-81798194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25856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공지사항 글쓰기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  <a:r>
              <a:rPr lang="ko-KR" altLang="en-US" dirty="0"/>
              <a:t>페이지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691168BC-2DF4-43E4-98AC-4B735A9D2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01076" y="0"/>
            <a:ext cx="5490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56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8860D-6E8D-427E-809A-81798194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3" y="1"/>
            <a:ext cx="7886700" cy="1325563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8EB1506C-94B7-402D-B129-E98E2501D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25921" y="1"/>
            <a:ext cx="5466080" cy="6830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ED2DC-078C-4618-BFB9-E4FE881DE1F9}"/>
              </a:ext>
            </a:extLst>
          </p:cNvPr>
          <p:cNvSpPr txBox="1"/>
          <p:nvPr/>
        </p:nvSpPr>
        <p:spPr>
          <a:xfrm>
            <a:off x="1" y="1079475"/>
            <a:ext cx="427411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(1) </a:t>
            </a:r>
            <a:br>
              <a:rPr lang="en-US" altLang="ko-KR" sz="1400" dirty="0"/>
            </a:br>
            <a:r>
              <a:rPr lang="ko-KR" altLang="en-US" sz="1400" b="1" dirty="0">
                <a:hlinkClick r:id="rId3" action="ppaction://hlinksldjump"/>
              </a:rPr>
              <a:t>메인 페이지 </a:t>
            </a:r>
            <a:r>
              <a:rPr lang="en-US" altLang="ko-KR" sz="1400" b="1" dirty="0">
                <a:hlinkClick r:id="rId3" action="ppaction://hlinksldjump"/>
              </a:rPr>
              <a:t>(</a:t>
            </a:r>
            <a:r>
              <a:rPr lang="ko-KR" altLang="en-US" sz="1400" b="1" dirty="0">
                <a:hlinkClick r:id="rId3" action="ppaction://hlinksldjump"/>
              </a:rPr>
              <a:t>로그아웃 상태</a:t>
            </a:r>
            <a:r>
              <a:rPr lang="en-US" altLang="ko-KR" sz="1400" b="1" dirty="0">
                <a:hlinkClick r:id="rId3" action="ppaction://hlinksldjump"/>
              </a:rPr>
              <a:t>)</a:t>
            </a:r>
            <a:r>
              <a:rPr lang="ko-KR" altLang="en-US" sz="1400" dirty="0"/>
              <a:t>에서</a:t>
            </a:r>
            <a:endParaRPr lang="en-US" altLang="ko-KR" sz="1400" dirty="0"/>
          </a:p>
          <a:p>
            <a:r>
              <a:rPr lang="ko-KR" altLang="en-US" sz="1400" dirty="0"/>
              <a:t>로그인 버튼을 눌렀을 때</a:t>
            </a:r>
            <a:endParaRPr lang="en-US" altLang="ko-KR" sz="1400" dirty="0"/>
          </a:p>
          <a:p>
            <a:r>
              <a:rPr lang="ko-KR" altLang="en-US" sz="1400" dirty="0"/>
              <a:t>로그인 페이지로 이동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(2)</a:t>
            </a:r>
            <a:br>
              <a:rPr lang="en-US" altLang="ko-KR" sz="1400" dirty="0"/>
            </a:br>
            <a:r>
              <a:rPr lang="ko-KR" altLang="en-US" sz="1400" b="1" dirty="0"/>
              <a:t>회원 유형</a:t>
            </a:r>
            <a:r>
              <a:rPr lang="ko-KR" altLang="en-US" sz="1400" dirty="0"/>
              <a:t>은 </a:t>
            </a:r>
            <a:r>
              <a:rPr lang="en-US" altLang="ko-KR" sz="1400" dirty="0"/>
              <a:t>‘</a:t>
            </a:r>
            <a:r>
              <a:rPr lang="ko-KR" altLang="en-US" sz="1400" b="1" dirty="0"/>
              <a:t>일반회원</a:t>
            </a:r>
            <a:r>
              <a:rPr lang="en-US" altLang="ko-KR" sz="1400" dirty="0"/>
              <a:t>’</a:t>
            </a:r>
            <a:r>
              <a:rPr lang="ko-KR" altLang="en-US" sz="1400" dirty="0"/>
              <a:t> 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‘</a:t>
            </a:r>
            <a:r>
              <a:rPr lang="ko-KR" altLang="en-US" sz="1400" b="1" dirty="0" err="1"/>
              <a:t>풋살장</a:t>
            </a:r>
            <a:r>
              <a:rPr lang="ko-KR" altLang="en-US" sz="1400" b="1" dirty="0"/>
              <a:t> 매니저</a:t>
            </a:r>
            <a:r>
              <a:rPr lang="en-US" altLang="ko-KR" sz="1400" dirty="0"/>
              <a:t>’ ,</a:t>
            </a:r>
            <a:br>
              <a:rPr lang="en-US" altLang="ko-KR" sz="1400" dirty="0"/>
            </a:br>
            <a:r>
              <a:rPr lang="en-US" altLang="ko-KR" sz="1400" dirty="0"/>
              <a:t> ‘</a:t>
            </a:r>
            <a:r>
              <a:rPr lang="ko-KR" altLang="en-US" sz="1400" b="1" dirty="0"/>
              <a:t>관리자</a:t>
            </a:r>
            <a:r>
              <a:rPr lang="en-US" altLang="ko-KR" sz="1400" dirty="0"/>
              <a:t>’ </a:t>
            </a:r>
            <a:r>
              <a:rPr lang="ko-KR" altLang="en-US" sz="1400" dirty="0"/>
              <a:t>로 구분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(3) </a:t>
            </a:r>
            <a:br>
              <a:rPr lang="en-US" altLang="ko-KR" sz="1400" dirty="0"/>
            </a:br>
            <a:r>
              <a:rPr lang="en-US" altLang="ko-KR" sz="1400" dirty="0"/>
              <a:t>‘</a:t>
            </a:r>
            <a:r>
              <a:rPr lang="ko-KR" altLang="en-US" sz="1400" b="1" dirty="0"/>
              <a:t>회원가입</a:t>
            </a:r>
            <a:r>
              <a:rPr lang="en-US" altLang="ko-KR" sz="1400" dirty="0"/>
              <a:t>’</a:t>
            </a:r>
            <a:r>
              <a:rPr lang="ko-KR" altLang="en-US" sz="1400" dirty="0"/>
              <a:t>과 </a:t>
            </a:r>
            <a:r>
              <a:rPr lang="en-US" altLang="ko-KR" sz="1400" dirty="0"/>
              <a:t>‘</a:t>
            </a:r>
            <a:r>
              <a:rPr lang="ko-KR" altLang="en-US" sz="1400" b="1" dirty="0"/>
              <a:t>연동로그인</a:t>
            </a:r>
            <a:r>
              <a:rPr lang="en-US" altLang="ko-KR" sz="1400" dirty="0"/>
              <a:t>(</a:t>
            </a:r>
            <a:r>
              <a:rPr lang="ko-KR" altLang="en-US" sz="1400" dirty="0"/>
              <a:t>카카오</a:t>
            </a:r>
            <a:r>
              <a:rPr lang="en-US" altLang="ko-KR" sz="1400" dirty="0"/>
              <a:t>, </a:t>
            </a:r>
            <a:r>
              <a:rPr lang="ko-KR" altLang="en-US" sz="1400" dirty="0"/>
              <a:t>네이버</a:t>
            </a:r>
            <a:r>
              <a:rPr lang="en-US" altLang="ko-KR" sz="1400" dirty="0"/>
              <a:t>)’</a:t>
            </a:r>
            <a:br>
              <a:rPr lang="en-US" altLang="ko-KR" sz="1400" dirty="0"/>
            </a:br>
            <a:r>
              <a:rPr lang="en-US" altLang="ko-KR" sz="1400" dirty="0"/>
              <a:t>‘</a:t>
            </a:r>
            <a:r>
              <a:rPr lang="ko-KR" altLang="en-US" sz="1400" b="1" dirty="0"/>
              <a:t>아이디 찾기</a:t>
            </a:r>
            <a:r>
              <a:rPr lang="ko-KR" altLang="en-US" sz="1400" dirty="0"/>
              <a:t>‘</a:t>
            </a:r>
            <a:r>
              <a:rPr lang="en-US" altLang="ko-KR" sz="1400" dirty="0"/>
              <a:t>, ‘</a:t>
            </a:r>
            <a:r>
              <a:rPr lang="ko-KR" altLang="en-US" sz="1400" b="1" dirty="0"/>
              <a:t>비밀번호 찾기</a:t>
            </a:r>
            <a:r>
              <a:rPr lang="en-US" altLang="ko-KR" sz="1400" dirty="0"/>
              <a:t>’ </a:t>
            </a:r>
            <a:r>
              <a:rPr lang="ko-KR" altLang="en-US" sz="1400" dirty="0"/>
              <a:t>가 있음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(4)</a:t>
            </a:r>
            <a:br>
              <a:rPr lang="en-US" altLang="ko-KR" sz="1400" dirty="0"/>
            </a:br>
            <a:r>
              <a:rPr lang="ko-KR" altLang="en-US" sz="1400" dirty="0"/>
              <a:t>아이디와 비밀번호 찾기는 </a:t>
            </a:r>
            <a:br>
              <a:rPr lang="en-US" altLang="ko-KR" sz="1400" dirty="0"/>
            </a:br>
            <a:r>
              <a:rPr lang="en-US" altLang="ko-KR" sz="1400" b="1" dirty="0"/>
              <a:t>fire base</a:t>
            </a:r>
            <a:r>
              <a:rPr lang="ko-KR" altLang="en-US" sz="1400" b="1" dirty="0"/>
              <a:t>를 이용한 </a:t>
            </a:r>
            <a:r>
              <a:rPr lang="en-US" altLang="ko-KR" sz="1400" b="1" dirty="0"/>
              <a:t>email </a:t>
            </a:r>
            <a:r>
              <a:rPr lang="ko-KR" altLang="en-US" sz="1400" b="1" dirty="0"/>
              <a:t>인증 과정</a:t>
            </a:r>
            <a:r>
              <a:rPr lang="ko-KR" altLang="en-US" sz="1400" dirty="0"/>
              <a:t>을 거쳐서 진행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ko-KR" altLang="en-US" sz="1400" dirty="0"/>
              <a:t>아이디의 경우</a:t>
            </a:r>
            <a:br>
              <a:rPr lang="en-US" altLang="ko-KR" sz="1400" dirty="0"/>
            </a:br>
            <a:r>
              <a:rPr lang="en-US" altLang="ko-KR" sz="1400" dirty="0"/>
              <a:t>:</a:t>
            </a:r>
            <a:r>
              <a:rPr lang="ko-KR" altLang="en-US" sz="1400" dirty="0"/>
              <a:t> 회원의 </a:t>
            </a:r>
            <a:r>
              <a:rPr lang="en-US" altLang="ko-KR" sz="1400" dirty="0"/>
              <a:t>email</a:t>
            </a:r>
            <a:r>
              <a:rPr lang="ko-KR" altLang="en-US" sz="1400" dirty="0"/>
              <a:t>계정으로 알려줌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ko-KR" altLang="en-US" sz="1400" dirty="0"/>
              <a:t>비밀번호의 경우</a:t>
            </a:r>
            <a:br>
              <a:rPr lang="en-US" altLang="ko-KR" sz="1400" dirty="0"/>
            </a:b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email</a:t>
            </a:r>
            <a:r>
              <a:rPr lang="ko-KR" altLang="en-US" sz="1400" dirty="0"/>
              <a:t>을 통해서 새 비밀번호 변경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500971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8860D-6E8D-427E-809A-81798194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회원가입 페이지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4E0004F-CFF0-4576-BBA6-40B8524FE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1" y="0"/>
            <a:ext cx="5567680" cy="6863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77B520-5769-4D7E-B59E-FF6D3D0BE971}"/>
              </a:ext>
            </a:extLst>
          </p:cNvPr>
          <p:cNvSpPr txBox="1"/>
          <p:nvPr/>
        </p:nvSpPr>
        <p:spPr>
          <a:xfrm>
            <a:off x="24901" y="1157120"/>
            <a:ext cx="36731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AutoNum type="arabicParenBoth"/>
            </a:pPr>
            <a:r>
              <a:rPr lang="ko-KR" altLang="en-US" sz="1400" dirty="0"/>
              <a:t>회원 유형별 가입페이지</a:t>
            </a:r>
            <a:br>
              <a:rPr lang="en-US" altLang="ko-KR" sz="1400" dirty="0"/>
            </a:br>
            <a:r>
              <a:rPr lang="ko-KR" altLang="en-US" sz="1400" dirty="0"/>
              <a:t>회원 유형은 </a:t>
            </a:r>
            <a:r>
              <a:rPr lang="en-US" altLang="ko-KR" sz="1400" dirty="0"/>
              <a:t>‘</a:t>
            </a:r>
            <a:r>
              <a:rPr lang="ko-KR" altLang="en-US" sz="1400" dirty="0"/>
              <a:t>일반회원</a:t>
            </a:r>
            <a:r>
              <a:rPr lang="en-US" altLang="ko-KR" sz="1400" dirty="0"/>
              <a:t>’</a:t>
            </a:r>
            <a:r>
              <a:rPr lang="ko-KR" altLang="en-US" sz="1400" dirty="0"/>
              <a:t>과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풋살장</a:t>
            </a:r>
            <a:r>
              <a:rPr lang="ko-KR" altLang="en-US" sz="1400" dirty="0"/>
              <a:t> 매니저 회원</a:t>
            </a:r>
            <a:r>
              <a:rPr lang="en-US" altLang="ko-KR" sz="1400" dirty="0"/>
              <a:t>’</a:t>
            </a:r>
            <a:r>
              <a:rPr lang="ko-KR" altLang="en-US" sz="1400" dirty="0"/>
              <a:t>이 존재하므로</a:t>
            </a:r>
            <a:r>
              <a:rPr lang="en-US" altLang="ko-KR" sz="1400" dirty="0"/>
              <a:t> </a:t>
            </a:r>
            <a:r>
              <a:rPr lang="ko-KR" altLang="en-US" sz="1400" b="1" dirty="0"/>
              <a:t>회원 유형별로 회원가입 페이지가 각각 존재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즉</a:t>
            </a:r>
            <a:r>
              <a:rPr lang="en-US" altLang="ko-KR" sz="1400" dirty="0"/>
              <a:t>, ‘</a:t>
            </a:r>
            <a:r>
              <a:rPr lang="ko-KR" altLang="en-US" sz="1400" dirty="0"/>
              <a:t>일반 회원 가입페이지</a:t>
            </a:r>
            <a:r>
              <a:rPr lang="en-US" altLang="ko-KR" sz="1400" dirty="0"/>
              <a:t>’</a:t>
            </a:r>
            <a:r>
              <a:rPr lang="ko-KR" altLang="en-US" sz="1400" dirty="0"/>
              <a:t>와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풋살장</a:t>
            </a:r>
            <a:r>
              <a:rPr lang="ko-KR" altLang="en-US" sz="1400" dirty="0"/>
              <a:t> 매니저 가입페이지</a:t>
            </a:r>
            <a:r>
              <a:rPr lang="en-US" altLang="ko-KR" sz="1400" dirty="0"/>
              <a:t>’ </a:t>
            </a:r>
            <a:r>
              <a:rPr lang="ko-KR" altLang="en-US" sz="1400" dirty="0"/>
              <a:t>가 존재한다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pPr marL="342891" indent="-342891">
              <a:buAutoNum type="arabicParenBoth"/>
            </a:pPr>
            <a:r>
              <a:rPr lang="en-US" altLang="ko-KR" sz="1400" dirty="0"/>
              <a:t>Firebase</a:t>
            </a:r>
            <a:r>
              <a:rPr lang="ko-KR" altLang="en-US" sz="1400" dirty="0"/>
              <a:t>에 의한 인증번호 입력란 추가</a:t>
            </a:r>
            <a:br>
              <a:rPr lang="en-US" altLang="ko-KR" sz="1400" dirty="0"/>
            </a:br>
            <a:r>
              <a:rPr lang="ko-KR" altLang="en-US" sz="1400" dirty="0"/>
              <a:t>스토리보드에는 기재하지 않았지만</a:t>
            </a:r>
            <a:br>
              <a:rPr lang="en-US" altLang="ko-KR" sz="1400" dirty="0"/>
            </a:br>
            <a:r>
              <a:rPr lang="en-US" altLang="ko-KR" sz="1400" dirty="0"/>
              <a:t>firebase</a:t>
            </a:r>
            <a:r>
              <a:rPr lang="ko-KR" altLang="en-US" sz="1400" dirty="0"/>
              <a:t>에 의한 핸드폰 번호와 </a:t>
            </a:r>
            <a:r>
              <a:rPr lang="en-US" altLang="ko-KR" sz="1400" dirty="0"/>
              <a:t>email(</a:t>
            </a:r>
            <a:r>
              <a:rPr lang="ko-KR" altLang="en-US" sz="1400" dirty="0"/>
              <a:t>핸드폰번호도 나중에 추가 예정</a:t>
            </a:r>
            <a:r>
              <a:rPr lang="en-US" altLang="ko-KR" sz="1400" dirty="0"/>
              <a:t>) </a:t>
            </a:r>
            <a:r>
              <a:rPr lang="ko-KR" altLang="en-US" sz="1400" dirty="0"/>
              <a:t>인증을 입력란에 추가했다</a:t>
            </a:r>
            <a:r>
              <a:rPr lang="en-US" altLang="ko-KR" sz="1400" dirty="0"/>
              <a:t>.</a:t>
            </a:r>
          </a:p>
          <a:p>
            <a:pPr marL="342891" indent="-342891">
              <a:buAutoNum type="arabicParenBoth"/>
            </a:pPr>
            <a:endParaRPr lang="en-US" altLang="ko-KR" sz="1400" dirty="0"/>
          </a:p>
          <a:p>
            <a:pPr marL="342891" indent="-342891">
              <a:buAutoNum type="arabicParenBoth"/>
            </a:pPr>
            <a:r>
              <a:rPr lang="ko-KR" altLang="en-US" sz="1400" dirty="0"/>
              <a:t>회원 데이터베이스에 저장</a:t>
            </a:r>
            <a:br>
              <a:rPr lang="en-US" altLang="ko-KR" sz="1400" dirty="0"/>
            </a:br>
            <a:r>
              <a:rPr lang="ko-KR" altLang="en-US" sz="1400" dirty="0"/>
              <a:t>회원종류는 </a:t>
            </a:r>
            <a:r>
              <a:rPr lang="en-US" altLang="ko-KR" sz="1400" dirty="0"/>
              <a:t>3</a:t>
            </a:r>
            <a:r>
              <a:rPr lang="ko-KR" altLang="en-US" sz="1400" dirty="0"/>
              <a:t>가지이다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일반회원</a:t>
            </a:r>
            <a:r>
              <a:rPr lang="en-US" altLang="ko-KR" sz="1400" dirty="0"/>
              <a:t>/</a:t>
            </a:r>
            <a:r>
              <a:rPr lang="ko-KR" altLang="en-US" sz="1400" dirty="0"/>
              <a:t>매니저회원</a:t>
            </a:r>
            <a:r>
              <a:rPr lang="en-US" altLang="ko-KR" sz="1400" dirty="0"/>
              <a:t>/ </a:t>
            </a:r>
            <a:r>
              <a:rPr lang="ko-KR" altLang="en-US" sz="1400" dirty="0"/>
              <a:t>관리자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r>
              <a:rPr lang="ko-KR" altLang="en-US" sz="1400" dirty="0"/>
              <a:t>회원 데이터베이스의 </a:t>
            </a:r>
            <a:r>
              <a:rPr lang="en-US" altLang="ko-KR" sz="1400" dirty="0"/>
              <a:t>attribute(</a:t>
            </a:r>
            <a:r>
              <a:rPr lang="ko-KR" altLang="en-US" sz="1400" dirty="0"/>
              <a:t>컬럼</a:t>
            </a:r>
            <a:r>
              <a:rPr lang="en-US" altLang="ko-KR" sz="1400" dirty="0"/>
              <a:t>)</a:t>
            </a:r>
            <a:r>
              <a:rPr lang="ko-KR" altLang="en-US" sz="1400" dirty="0"/>
              <a:t>으로 지정</a:t>
            </a:r>
            <a:r>
              <a:rPr lang="en-US" altLang="ko-KR" sz="1400" dirty="0"/>
              <a:t>.</a:t>
            </a:r>
          </a:p>
          <a:p>
            <a:pPr marL="342891" indent="-342891">
              <a:buAutoNum type="arabicParenBoth"/>
            </a:pPr>
            <a:endParaRPr lang="en-US" altLang="ko-KR" sz="1400" dirty="0"/>
          </a:p>
          <a:p>
            <a:pPr marL="342891" indent="-342891">
              <a:buAutoNum type="arabicParenBoth"/>
            </a:pPr>
            <a:r>
              <a:rPr lang="ko-KR" altLang="en-US" sz="1400" dirty="0"/>
              <a:t>주소 정보는 카카오 도로명주소 찾기 </a:t>
            </a:r>
            <a:r>
              <a:rPr lang="en-US" altLang="ko-KR" sz="1400" dirty="0"/>
              <a:t>API</a:t>
            </a:r>
            <a:r>
              <a:rPr lang="ko-KR" altLang="en-US" sz="1400" dirty="0"/>
              <a:t>이용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68604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4ED0B-793F-497A-B7F6-20FEC92B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4754"/>
            <a:ext cx="7886700" cy="1325563"/>
          </a:xfrm>
        </p:spPr>
        <p:txBody>
          <a:bodyPr/>
          <a:lstStyle/>
          <a:p>
            <a:r>
              <a:rPr lang="ko-KR" altLang="en-US" dirty="0"/>
              <a:t>아이디 찾기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869447E9-A522-4C7C-AF29-9C2753D56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593840" y="1"/>
            <a:ext cx="5598160" cy="6868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602B1-2F81-4456-8F5E-4DFC1C748C04}"/>
              </a:ext>
            </a:extLst>
          </p:cNvPr>
          <p:cNvSpPr txBox="1"/>
          <p:nvPr/>
        </p:nvSpPr>
        <p:spPr>
          <a:xfrm>
            <a:off x="1" y="1115939"/>
            <a:ext cx="3380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(1)</a:t>
            </a:r>
            <a:br>
              <a:rPr lang="en-US" altLang="ko-KR" sz="1400" dirty="0"/>
            </a:br>
            <a:r>
              <a:rPr lang="en-US" altLang="ko-KR" sz="1400" dirty="0"/>
              <a:t>firebase</a:t>
            </a:r>
            <a:r>
              <a:rPr lang="ko-KR" altLang="en-US" sz="1400" dirty="0"/>
              <a:t> </a:t>
            </a:r>
            <a:r>
              <a:rPr lang="en-US" altLang="ko-KR" sz="1400" dirty="0"/>
              <a:t>API</a:t>
            </a:r>
            <a:r>
              <a:rPr lang="ko-KR" altLang="en-US" sz="1400" dirty="0"/>
              <a:t>를 이용하여</a:t>
            </a:r>
            <a:br>
              <a:rPr lang="en-US" altLang="ko-KR" sz="1400" dirty="0"/>
            </a:br>
            <a:r>
              <a:rPr lang="ko-KR" altLang="en-US" sz="1400" dirty="0"/>
              <a:t>이메일 인증으로 인증번호를 발급받는다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이메일 인증이 성공적으로 이뤄지면</a:t>
            </a:r>
            <a:br>
              <a:rPr lang="en-US" altLang="ko-KR" sz="1400" dirty="0"/>
            </a:br>
            <a:r>
              <a:rPr lang="ko-KR" altLang="en-US" sz="1400" dirty="0"/>
              <a:t>인증번호를 발급받으면 </a:t>
            </a:r>
            <a:r>
              <a:rPr lang="en-US" altLang="ko-KR" sz="1400" dirty="0"/>
              <a:t>java script</a:t>
            </a:r>
            <a:r>
              <a:rPr lang="ko-KR" altLang="en-US" sz="1400" dirty="0"/>
              <a:t>로 구현하여 회원의 아이디를 알려준다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580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8559F-9AA8-4D80-8159-AE25AE04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24B9686D-FC03-4155-82F9-9ECEE2FA4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695441" y="1"/>
            <a:ext cx="5496560" cy="6846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780CB6-8B7E-47A0-9AAA-741B8553A6C9}"/>
              </a:ext>
            </a:extLst>
          </p:cNvPr>
          <p:cNvSpPr txBox="1"/>
          <p:nvPr/>
        </p:nvSpPr>
        <p:spPr>
          <a:xfrm>
            <a:off x="1" y="1226026"/>
            <a:ext cx="33807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(1)</a:t>
            </a:r>
            <a:br>
              <a:rPr lang="en-US" altLang="ko-KR" sz="1400" dirty="0"/>
            </a:br>
            <a:r>
              <a:rPr lang="en-US" altLang="ko-KR" sz="1400" dirty="0"/>
              <a:t>firebase</a:t>
            </a:r>
            <a:r>
              <a:rPr lang="ko-KR" altLang="en-US" sz="1400" dirty="0"/>
              <a:t> </a:t>
            </a:r>
            <a:r>
              <a:rPr lang="en-US" altLang="ko-KR" sz="1400" dirty="0"/>
              <a:t>API</a:t>
            </a:r>
            <a:r>
              <a:rPr lang="ko-KR" altLang="en-US" sz="1400" dirty="0"/>
              <a:t>를 이용하여</a:t>
            </a:r>
            <a:br>
              <a:rPr lang="en-US" altLang="ko-KR" sz="1400" dirty="0"/>
            </a:br>
            <a:r>
              <a:rPr lang="ko-KR" altLang="en-US" sz="1400" dirty="0"/>
              <a:t>이메일 인증을 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인증메일을 받게 되면</a:t>
            </a:r>
            <a:r>
              <a:rPr lang="en-US" altLang="ko-KR" sz="1400" dirty="0"/>
              <a:t>, </a:t>
            </a:r>
            <a:r>
              <a:rPr lang="ko-KR" altLang="en-US" sz="1400" dirty="0"/>
              <a:t>해당 링크로</a:t>
            </a:r>
            <a:br>
              <a:rPr lang="en-US" altLang="ko-KR" sz="1400" dirty="0"/>
            </a:br>
            <a:r>
              <a:rPr lang="ko-KR" altLang="en-US" sz="1400" dirty="0"/>
              <a:t>비밀변경 페이지로 이동하여</a:t>
            </a:r>
            <a:br>
              <a:rPr lang="en-US" altLang="ko-KR" sz="1400" dirty="0"/>
            </a:br>
            <a:r>
              <a:rPr lang="ko-KR" altLang="en-US" sz="1400" dirty="0"/>
              <a:t>새로운 비밀번호로 변경하도록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561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86650" y="3039232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/>
              <a:t>목차</a:t>
            </a:r>
            <a:endParaRPr lang="en-US" altLang="ko-KR" sz="4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340483" y="5078051"/>
            <a:ext cx="585727" cy="58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3569F5-26CB-4CE7-9DD1-CF2B5F59D3F5}"/>
              </a:ext>
            </a:extLst>
          </p:cNvPr>
          <p:cNvSpPr txBox="1"/>
          <p:nvPr/>
        </p:nvSpPr>
        <p:spPr>
          <a:xfrm>
            <a:off x="6477246" y="1182361"/>
            <a:ext cx="533351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linkClick r:id="rId3" action="ppaction://hlinksldjump"/>
              </a:rPr>
              <a:t>1. </a:t>
            </a:r>
            <a:r>
              <a:rPr lang="ko-KR" altLang="en-US" sz="2800" dirty="0" err="1">
                <a:solidFill>
                  <a:schemeClr val="bg1"/>
                </a:solidFill>
                <a:hlinkClick r:id="rId3" action="ppaction://hlinksldjump"/>
              </a:rPr>
              <a:t>간트</a:t>
            </a:r>
            <a:r>
              <a:rPr lang="ko-KR" altLang="en-US" sz="2800" dirty="0">
                <a:solidFill>
                  <a:schemeClr val="bg1"/>
                </a:solidFill>
                <a:hlinkClick r:id="rId3" action="ppaction://hlinksldjump"/>
              </a:rPr>
              <a:t> 차트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  <a:hlinkClick r:id="rId4" action="ppaction://hlinksldjump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hlinkClick r:id="rId4" action="ppaction://hlinksldjump"/>
              </a:rPr>
              <a:t>기획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  <a:hlinkClick r:id="rId5" action="ppaction://hlinksldjump"/>
              </a:rPr>
              <a:t>3. UI USECASE-DIAGRAM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  <a:hlinkClick r:id="rId6" action="ppaction://hlinksldjump"/>
              </a:rPr>
              <a:t>4. UI </a:t>
            </a:r>
            <a:r>
              <a:rPr lang="ko-KR" altLang="en-US" sz="2800" dirty="0">
                <a:solidFill>
                  <a:schemeClr val="bg1"/>
                </a:solidFill>
                <a:hlinkClick r:id="rId6" action="ppaction://hlinksldjump"/>
              </a:rPr>
              <a:t>스토리보드 </a:t>
            </a:r>
            <a:r>
              <a:rPr lang="en-US" altLang="ko-KR" sz="2800" dirty="0">
                <a:solidFill>
                  <a:schemeClr val="bg1"/>
                </a:solidFill>
                <a:hlinkClick r:id="rId6" action="ppaction://hlinksldjump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hlinkClick r:id="rId6" action="ppaction://hlinksldjump"/>
              </a:rPr>
              <a:t>카카오 오븐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  <a:hlinkClick r:id="rId7" action="ppaction://hlinksldjump"/>
              </a:rPr>
              <a:t>5. UI </a:t>
            </a:r>
            <a:r>
              <a:rPr lang="ko-KR" altLang="en-US" sz="2800" dirty="0">
                <a:solidFill>
                  <a:schemeClr val="bg1"/>
                </a:solidFill>
                <a:hlinkClick r:id="rId7" action="ppaction://hlinksldjump"/>
              </a:rPr>
              <a:t>흐름도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  <a:hlinkClick r:id="rId8" action="ppaction://hlinksldjump"/>
              </a:rPr>
              <a:t>6. DB (ERD, </a:t>
            </a:r>
            <a:r>
              <a:rPr lang="ko-KR" altLang="en-US" sz="2800" dirty="0">
                <a:solidFill>
                  <a:schemeClr val="bg1"/>
                </a:solidFill>
                <a:hlinkClick r:id="rId8" action="ppaction://hlinksldjump"/>
              </a:rPr>
              <a:t>테이블정의서</a:t>
            </a:r>
            <a:r>
              <a:rPr lang="en-US" altLang="ko-KR" sz="2800" dirty="0">
                <a:solidFill>
                  <a:schemeClr val="bg1"/>
                </a:solidFill>
                <a:hlinkClick r:id="rId8" action="ppaction://hlinksldjump"/>
              </a:rPr>
              <a:t>)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  <a:hlinkClick r:id="rId9" action="ppaction://hlinksldjump"/>
              </a:rPr>
              <a:t>7. </a:t>
            </a:r>
            <a:r>
              <a:rPr lang="ko-KR" altLang="en-US" sz="2800" dirty="0">
                <a:solidFill>
                  <a:schemeClr val="bg1"/>
                </a:solidFill>
                <a:hlinkClick r:id="rId9" action="ppaction://hlinksldjump"/>
              </a:rPr>
              <a:t>실제 구현 </a:t>
            </a:r>
            <a:r>
              <a:rPr lang="en-US" altLang="ko-KR" sz="2800" dirty="0">
                <a:solidFill>
                  <a:schemeClr val="bg1"/>
                </a:solidFill>
                <a:hlinkClick r:id="rId9" action="ppaction://hlinksldjump"/>
              </a:rPr>
              <a:t>UI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  <a:hlinkClick r:id="rId10" action="ppaction://hlinksldjump"/>
              </a:rPr>
              <a:t>8. </a:t>
            </a:r>
            <a:r>
              <a:rPr lang="ko-KR" altLang="en-US" sz="2800" dirty="0">
                <a:solidFill>
                  <a:schemeClr val="bg1"/>
                </a:solidFill>
                <a:hlinkClick r:id="rId10" action="ppaction://hlinksldjump"/>
              </a:rPr>
              <a:t>소감</a:t>
            </a:r>
            <a:r>
              <a:rPr lang="en-US" altLang="ko-KR" sz="2800" dirty="0">
                <a:solidFill>
                  <a:schemeClr val="bg1"/>
                </a:solidFill>
                <a:hlinkClick r:id="rId10" action="ppaction://hlinksldjump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hlinkClick r:id="rId10" action="ppaction://hlinksldjump"/>
              </a:rPr>
              <a:t>느낀 점</a:t>
            </a:r>
            <a:r>
              <a:rPr lang="en-US" altLang="ko-KR" sz="2800" dirty="0">
                <a:solidFill>
                  <a:schemeClr val="bg1"/>
                </a:solidFill>
                <a:hlinkClick r:id="rId10" action="ppaction://hlinksldjump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hlinkClick r:id="rId10" action="ppaction://hlinksldjump"/>
              </a:rPr>
              <a:t>아쉬운 점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  <a:hlinkClick r:id="rId11" action="ppaction://hlinksldjump"/>
              </a:rPr>
              <a:t>9. Q&amp;A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en-US" altLang="ko-KR" sz="2800" dirty="0">
                <a:solidFill>
                  <a:schemeClr val="bg1"/>
                </a:solidFill>
                <a:hlinkClick r:id="rId12" action="ppaction://hlinksldjump"/>
              </a:rPr>
              <a:t>10. </a:t>
            </a:r>
            <a:r>
              <a:rPr lang="ko-KR" altLang="en-US" sz="2800" dirty="0">
                <a:solidFill>
                  <a:schemeClr val="bg1"/>
                </a:solidFill>
                <a:hlinkClick r:id="rId12" action="ppaction://hlinksldjump"/>
              </a:rPr>
              <a:t>끝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8860D-6E8D-427E-809A-81798194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73"/>
            <a:ext cx="668528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</a:t>
            </a:r>
            <a:r>
              <a:rPr lang="en-US" altLang="ko-KR" sz="4000" dirty="0"/>
              <a:t>(</a:t>
            </a:r>
            <a:r>
              <a:rPr lang="ko-KR" altLang="en-US" sz="4000" dirty="0"/>
              <a:t>공통</a:t>
            </a:r>
            <a:r>
              <a:rPr lang="en-US" altLang="ko-KR" sz="4000" dirty="0"/>
              <a:t>)- </a:t>
            </a:r>
            <a:r>
              <a:rPr lang="ko-KR" altLang="en-US" sz="4000" dirty="0"/>
              <a:t>개인정보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915D1F78-A8B3-46CB-BE49-722CFAE1A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480895" y="0"/>
            <a:ext cx="5711107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86979-815F-4FE1-A1D6-5432F52D64C9}"/>
              </a:ext>
            </a:extLst>
          </p:cNvPr>
          <p:cNvSpPr txBox="1"/>
          <p:nvPr/>
        </p:nvSpPr>
        <p:spPr>
          <a:xfrm>
            <a:off x="1323547" y="993200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개인 정보</a:t>
            </a:r>
            <a:r>
              <a:rPr lang="en-US" altLang="ko-KR" dirty="0"/>
              <a:t>(</a:t>
            </a:r>
            <a:r>
              <a:rPr lang="ko-KR" altLang="en-US" dirty="0"/>
              <a:t>일반회원</a:t>
            </a:r>
            <a:r>
              <a:rPr lang="en-US" altLang="ko-KR" dirty="0"/>
              <a:t>/ </a:t>
            </a:r>
            <a:r>
              <a:rPr lang="ko-KR" altLang="en-US" dirty="0"/>
              <a:t>매니저 회원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6D5A1-DA01-4580-8FB9-78B70EB5EF6B}"/>
              </a:ext>
            </a:extLst>
          </p:cNvPr>
          <p:cNvSpPr txBox="1"/>
          <p:nvPr/>
        </p:nvSpPr>
        <p:spPr>
          <a:xfrm>
            <a:off x="0" y="1362533"/>
            <a:ext cx="441398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b="1" dirty="0">
                <a:hlinkClick r:id="rId3" action="ppaction://hlinksldjump"/>
              </a:rPr>
              <a:t>로그인</a:t>
            </a:r>
            <a:r>
              <a:rPr lang="ko-KR" altLang="en-US" b="1" dirty="0"/>
              <a:t> 성공</a:t>
            </a:r>
            <a:r>
              <a:rPr lang="ko-KR" altLang="en-US" dirty="0"/>
              <a:t>할 때만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(2) </a:t>
            </a:r>
            <a:r>
              <a:rPr lang="ko-KR" altLang="en-US" b="1" dirty="0">
                <a:hlinkClick r:id="rId4" action="ppaction://hlinksldjump"/>
              </a:rPr>
              <a:t>회원정보 수정 버튼</a:t>
            </a:r>
            <a:br>
              <a:rPr lang="en-US" altLang="ko-KR" dirty="0"/>
            </a:br>
            <a:r>
              <a:rPr lang="ko-KR" altLang="en-US" dirty="0"/>
              <a:t>회원정보 수정 버튼을 누르면</a:t>
            </a:r>
            <a:br>
              <a:rPr lang="en-US" altLang="ko-KR" dirty="0"/>
            </a:br>
            <a:r>
              <a:rPr lang="ko-KR" altLang="en-US" dirty="0"/>
              <a:t>현재 페이지에서 회원 정보 변경이 가능하다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회원정보 수정할 때</a:t>
            </a:r>
            <a:r>
              <a:rPr lang="en-US" altLang="ko-KR" dirty="0"/>
              <a:t>, </a:t>
            </a:r>
            <a:r>
              <a:rPr lang="en-US" altLang="ko-KR" dirty="0" err="1"/>
              <a:t>kakao</a:t>
            </a:r>
            <a:r>
              <a:rPr lang="ko-KR" altLang="en-US" dirty="0"/>
              <a:t> </a:t>
            </a:r>
            <a:r>
              <a:rPr lang="ko-KR" altLang="en-US" dirty="0" err="1"/>
              <a:t>우편주소찾기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이용한다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대표 이미지 여러 개를 업로드 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(3) </a:t>
            </a:r>
            <a:r>
              <a:rPr lang="ko-KR" altLang="en-US" b="1" dirty="0">
                <a:hlinkClick r:id="rId5" action="ppaction://hlinksldjump"/>
              </a:rPr>
              <a:t>비밀번호 변경 버튼</a:t>
            </a:r>
            <a:br>
              <a:rPr lang="en-US" altLang="ko-KR" dirty="0"/>
            </a:br>
            <a:r>
              <a:rPr lang="ko-KR" altLang="en-US" dirty="0"/>
              <a:t>비밀번호 변경 버튼을 누르면</a:t>
            </a:r>
          </a:p>
          <a:p>
            <a:r>
              <a:rPr lang="ko-KR" altLang="en-US" dirty="0"/>
              <a:t>비밀번호 변경 페이지로 이동한다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(4) </a:t>
            </a:r>
            <a:r>
              <a:rPr lang="ko-KR" altLang="en-US" b="1" dirty="0">
                <a:hlinkClick r:id="rId6" action="ppaction://hlinksldjump"/>
              </a:rPr>
              <a:t>회원탈퇴 버튼</a:t>
            </a:r>
            <a:br>
              <a:rPr lang="en-US" altLang="ko-KR" dirty="0"/>
            </a:br>
            <a:r>
              <a:rPr lang="ko-KR" altLang="en-US" dirty="0"/>
              <a:t>회원탈퇴 버튼을 누르면</a:t>
            </a:r>
            <a:br>
              <a:rPr lang="en-US" altLang="ko-KR" dirty="0"/>
            </a:br>
            <a:r>
              <a:rPr lang="ko-KR" altLang="en-US" dirty="0"/>
              <a:t>회원 탈퇴 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269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05742-3686-4CA7-81EB-C903C01D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</a:t>
            </a:r>
            <a:r>
              <a:rPr lang="en-US" altLang="ko-KR" sz="4000" dirty="0"/>
              <a:t>(</a:t>
            </a:r>
            <a:r>
              <a:rPr lang="ko-KR" altLang="en-US" sz="4000" dirty="0"/>
              <a:t>공통</a:t>
            </a:r>
            <a:r>
              <a:rPr lang="en-US" altLang="ko-KR" sz="4000" dirty="0"/>
              <a:t>) </a:t>
            </a:r>
            <a:br>
              <a:rPr lang="en-US" altLang="ko-KR" sz="4000" dirty="0"/>
            </a:br>
            <a:r>
              <a:rPr lang="en-US" altLang="ko-KR" sz="4000" dirty="0"/>
              <a:t>-</a:t>
            </a:r>
            <a:r>
              <a:rPr lang="ko-KR" altLang="en-US" sz="4000" dirty="0"/>
              <a:t>회원정보 수정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CDFB7BA5-C707-487E-89C8-8310ED281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811520" y="0"/>
            <a:ext cx="6380480" cy="69219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1323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A78C4-2770-4B36-8930-4A5645BF8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</a:t>
            </a:r>
            <a:r>
              <a:rPr lang="en-US" altLang="ko-KR" sz="4000" dirty="0"/>
              <a:t>(</a:t>
            </a:r>
            <a:r>
              <a:rPr lang="ko-KR" altLang="en-US" sz="4000" dirty="0"/>
              <a:t>공통</a:t>
            </a:r>
            <a:r>
              <a:rPr lang="en-US" altLang="ko-KR" sz="4000" dirty="0"/>
              <a:t>) </a:t>
            </a:r>
            <a:br>
              <a:rPr lang="en-US" altLang="ko-KR" sz="4000" dirty="0"/>
            </a:br>
            <a:r>
              <a:rPr lang="en-US" altLang="ko-KR" sz="4000" dirty="0"/>
              <a:t>-(</a:t>
            </a:r>
            <a:r>
              <a:rPr lang="ko-KR" altLang="en-US" sz="4000" dirty="0"/>
              <a:t>새</a:t>
            </a:r>
            <a:r>
              <a:rPr lang="en-US" altLang="ko-KR" sz="4000" dirty="0"/>
              <a:t>)</a:t>
            </a:r>
            <a:r>
              <a:rPr lang="ko-KR" altLang="en-US" sz="4000" dirty="0"/>
              <a:t>비밀번호 변경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8347BFA9-653E-4642-A9CF-6DF567213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872480" y="1"/>
            <a:ext cx="6319520" cy="6855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E7F03-4C5F-40D9-B09B-1D31A81B90F7}"/>
              </a:ext>
            </a:extLst>
          </p:cNvPr>
          <p:cNvSpPr txBox="1"/>
          <p:nvPr/>
        </p:nvSpPr>
        <p:spPr>
          <a:xfrm>
            <a:off x="1" y="1568559"/>
            <a:ext cx="33807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(1)</a:t>
            </a:r>
            <a:br>
              <a:rPr lang="en-US" altLang="ko-KR" sz="1400" dirty="0"/>
            </a:br>
            <a:r>
              <a:rPr lang="en-US" altLang="ko-KR" sz="1400" dirty="0"/>
              <a:t>firebase</a:t>
            </a:r>
            <a:r>
              <a:rPr lang="ko-KR" altLang="en-US" sz="1400" dirty="0"/>
              <a:t> </a:t>
            </a:r>
            <a:r>
              <a:rPr lang="en-US" altLang="ko-KR" sz="1400" dirty="0"/>
              <a:t>API</a:t>
            </a:r>
            <a:r>
              <a:rPr lang="ko-KR" altLang="en-US" sz="1400" dirty="0"/>
              <a:t>를 이용하여</a:t>
            </a:r>
            <a:br>
              <a:rPr lang="en-US" altLang="ko-KR" sz="1400" dirty="0"/>
            </a:br>
            <a:r>
              <a:rPr lang="ko-KR" altLang="en-US" sz="1400" dirty="0"/>
              <a:t>이메일 인증을 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인증메일을 받게 되면</a:t>
            </a:r>
            <a:r>
              <a:rPr lang="en-US" altLang="ko-KR" sz="1400" dirty="0"/>
              <a:t>, </a:t>
            </a:r>
            <a:r>
              <a:rPr lang="ko-KR" altLang="en-US" sz="1400" dirty="0"/>
              <a:t>해당 링크로</a:t>
            </a:r>
            <a:br>
              <a:rPr lang="en-US" altLang="ko-KR" sz="1400" dirty="0"/>
            </a:br>
            <a:r>
              <a:rPr lang="ko-KR" altLang="en-US" sz="1400" dirty="0"/>
              <a:t>비밀변경 페이지로 이동하여</a:t>
            </a:r>
            <a:br>
              <a:rPr lang="en-US" altLang="ko-KR" sz="1400" dirty="0"/>
            </a:br>
            <a:r>
              <a:rPr lang="ko-KR" altLang="en-US" sz="1400" dirty="0"/>
              <a:t>새로운 비밀번호로 변경하도록 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ko-KR" altLang="en-US" sz="1400" dirty="0"/>
              <a:t>새로운 비밀번호로 변경하는 페이지가</a:t>
            </a:r>
            <a:br>
              <a:rPr lang="en-US" altLang="ko-KR" sz="1400" dirty="0"/>
            </a:br>
            <a:r>
              <a:rPr lang="ko-KR" altLang="en-US" sz="1400" dirty="0"/>
              <a:t>현재 슬라이드이다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056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8668B-40EB-4BCD-9428-A5721322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마이페이지</a:t>
            </a:r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회원탈퇴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3AC56DA1-18BA-4B66-A0F1-B0B6A430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902960" y="1"/>
            <a:ext cx="6289040" cy="68227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721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8860D-6E8D-427E-809A-81798194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5"/>
            <a:ext cx="9144000" cy="1325563"/>
          </a:xfrm>
        </p:spPr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(</a:t>
            </a:r>
            <a:r>
              <a:rPr lang="ko-KR" altLang="en-US" dirty="0"/>
              <a:t>일반회원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 err="1"/>
              <a:t>내팀</a:t>
            </a:r>
            <a:r>
              <a:rPr lang="ko-KR" altLang="en-US" dirty="0"/>
              <a:t> 정보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D914713D-56AA-47D8-B2BC-289400401A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096000" y="0"/>
            <a:ext cx="6085840" cy="6843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827B5-2CA1-4414-A72A-3F05DF19F11C}"/>
              </a:ext>
            </a:extLst>
          </p:cNvPr>
          <p:cNvSpPr txBox="1"/>
          <p:nvPr/>
        </p:nvSpPr>
        <p:spPr>
          <a:xfrm>
            <a:off x="713055" y="1303141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팀 </a:t>
            </a:r>
            <a:r>
              <a:rPr lang="en-US" altLang="ko-KR" dirty="0"/>
              <a:t>(</a:t>
            </a:r>
            <a:r>
              <a:rPr lang="ko-KR" altLang="en-US" dirty="0"/>
              <a:t>소속팀</a:t>
            </a:r>
            <a:r>
              <a:rPr lang="en-US" altLang="ko-KR" dirty="0"/>
              <a:t>) </a:t>
            </a:r>
            <a:r>
              <a:rPr lang="ko-KR" altLang="en-US" dirty="0"/>
              <a:t>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18170-B082-42D0-B196-AB05DFB2F889}"/>
              </a:ext>
            </a:extLst>
          </p:cNvPr>
          <p:cNvSpPr txBox="1"/>
          <p:nvPr/>
        </p:nvSpPr>
        <p:spPr>
          <a:xfrm>
            <a:off x="842899" y="1600850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매니저 정보 버튼은 제외합니다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6DC48-F629-4698-BB36-A3F87DD746B9}"/>
              </a:ext>
            </a:extLst>
          </p:cNvPr>
          <p:cNvSpPr txBox="1"/>
          <p:nvPr/>
        </p:nvSpPr>
        <p:spPr>
          <a:xfrm>
            <a:off x="0" y="1847070"/>
            <a:ext cx="44139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b="1" dirty="0"/>
              <a:t>로그인 성공</a:t>
            </a:r>
            <a:r>
              <a:rPr lang="ko-KR" altLang="en-US" dirty="0"/>
              <a:t>할 때만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b="1" dirty="0"/>
              <a:t>회원 한 명당 </a:t>
            </a:r>
            <a:r>
              <a:rPr lang="en-US" altLang="ko-KR" b="1" dirty="0"/>
              <a:t>3</a:t>
            </a:r>
            <a:r>
              <a:rPr lang="ko-KR" altLang="en-US" b="1" dirty="0"/>
              <a:t>팀만 가입 가능</a:t>
            </a:r>
            <a:br>
              <a:rPr lang="en-US" altLang="ko-KR" dirty="0"/>
            </a:br>
            <a:r>
              <a:rPr lang="ko-KR" altLang="en-US" dirty="0"/>
              <a:t>팀장이라도 가입한 팀으로 간주함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en-US" altLang="ko-KR" dirty="0"/>
              <a:t>(3) </a:t>
            </a:r>
            <a:r>
              <a:rPr lang="ko-KR" altLang="en-US" b="1" dirty="0"/>
              <a:t>팀 탈퇴</a:t>
            </a:r>
            <a:br>
              <a:rPr lang="en-US" altLang="ko-KR" dirty="0"/>
            </a:br>
            <a:r>
              <a:rPr lang="ko-KR" altLang="en-US" dirty="0"/>
              <a:t>탈퇴 버튼을 누르면</a:t>
            </a:r>
            <a:r>
              <a:rPr lang="en-US" altLang="ko-KR" dirty="0"/>
              <a:t>, </a:t>
            </a:r>
            <a:r>
              <a:rPr lang="ko-KR" altLang="en-US" dirty="0"/>
              <a:t>탈퇴 재확인 </a:t>
            </a:r>
            <a:r>
              <a:rPr lang="en-US" altLang="ko-KR" dirty="0"/>
              <a:t>alert</a:t>
            </a:r>
            <a:r>
              <a:rPr lang="ko-KR" altLang="en-US" dirty="0"/>
              <a:t>창을 띄운다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(4) </a:t>
            </a:r>
            <a:r>
              <a:rPr lang="ko-KR" altLang="en-US" b="1" dirty="0"/>
              <a:t>팀 수정</a:t>
            </a:r>
            <a:br>
              <a:rPr lang="en-US" altLang="ko-KR" dirty="0"/>
            </a:br>
            <a:r>
              <a:rPr lang="ko-KR" altLang="en-US" dirty="0"/>
              <a:t>팀수정은 팀장만 가능하다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팀장과 팀원의 구분은 회원의 </a:t>
            </a:r>
            <a:r>
              <a:rPr lang="en-US" altLang="ko-KR" dirty="0"/>
              <a:t>ID</a:t>
            </a:r>
            <a:r>
              <a:rPr lang="ko-KR" altLang="en-US" dirty="0"/>
              <a:t>계정으로 구분한다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277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80D46-421F-4DCB-B16D-89F802B7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61"/>
            <a:ext cx="9144001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</a:t>
            </a:r>
            <a:r>
              <a:rPr lang="en-US" altLang="ko-KR" sz="4000" dirty="0"/>
              <a:t>(</a:t>
            </a:r>
            <a:r>
              <a:rPr lang="ko-KR" altLang="en-US" sz="4000" dirty="0"/>
              <a:t>매니저회원</a:t>
            </a:r>
            <a:r>
              <a:rPr lang="en-US" altLang="ko-KR" sz="4000" dirty="0"/>
              <a:t>)</a:t>
            </a:r>
            <a:br>
              <a:rPr lang="en-US" altLang="ko-KR" sz="4000" dirty="0"/>
            </a:br>
            <a:r>
              <a:rPr lang="en-US" altLang="ko-KR" sz="4000" dirty="0"/>
              <a:t>-</a:t>
            </a:r>
            <a:r>
              <a:rPr lang="ko-KR" altLang="en-US" sz="4000" dirty="0"/>
              <a:t>매니저 정보</a:t>
            </a:r>
          </a:p>
        </p:txBody>
      </p:sp>
      <p:pic>
        <p:nvPicPr>
          <p:cNvPr id="4" name="내용 개체 틀 3" descr="스크린샷이(가) 표시된 사진  자동 생성된 설명">
            <a:extLst>
              <a:ext uri="{FF2B5EF4-FFF2-40B4-BE49-F238E27FC236}">
                <a16:creationId xmlns:a16="http://schemas.microsoft.com/office/drawing/2014/main" id="{FA7C487D-79CE-42B8-A737-E91E30C1A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862320" y="1"/>
            <a:ext cx="6329680" cy="68630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1098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6EBEC-0776-4489-9C87-422F9E0F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61"/>
            <a:ext cx="7886700" cy="1325563"/>
          </a:xfrm>
        </p:spPr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 </a:t>
            </a:r>
            <a:r>
              <a:rPr lang="ko-KR" altLang="en-US" dirty="0"/>
              <a:t>게시판</a:t>
            </a:r>
          </a:p>
        </p:txBody>
      </p:sp>
      <p:pic>
        <p:nvPicPr>
          <p:cNvPr id="4" name="그림 3" descr="스크린샷, 모니터, 남자, 컴퓨터이(가) 표시된 사진&#10;&#10;자동 생성된 설명">
            <a:extLst>
              <a:ext uri="{FF2B5EF4-FFF2-40B4-BE49-F238E27FC236}">
                <a16:creationId xmlns:a16="http://schemas.microsoft.com/office/drawing/2014/main" id="{FA14E2C6-57D6-4F2A-A457-CF6EABE178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5"/>
          <a:stretch/>
        </p:blipFill>
        <p:spPr>
          <a:xfrm>
            <a:off x="6459781" y="0"/>
            <a:ext cx="5732219" cy="685800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E3357-39E3-4D8A-B499-E2F16BE875C3}"/>
              </a:ext>
            </a:extLst>
          </p:cNvPr>
          <p:cNvSpPr txBox="1"/>
          <p:nvPr/>
        </p:nvSpPr>
        <p:spPr>
          <a:xfrm>
            <a:off x="1" y="1131928"/>
            <a:ext cx="28936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테이블의 행 클릭</a:t>
            </a:r>
            <a:br>
              <a:rPr lang="en-US" altLang="ko-KR" dirty="0"/>
            </a:br>
            <a:r>
              <a:rPr lang="ko-KR" altLang="en-US" dirty="0"/>
              <a:t>팀 데이터 </a:t>
            </a:r>
            <a:r>
              <a:rPr lang="en-US" altLang="ko-KR" dirty="0"/>
              <a:t>row</a:t>
            </a:r>
            <a:r>
              <a:rPr lang="ko-KR" altLang="en-US" dirty="0"/>
              <a:t>를 클릭하면</a:t>
            </a:r>
            <a:endParaRPr lang="en-US" altLang="ko-KR" dirty="0"/>
          </a:p>
          <a:p>
            <a:r>
              <a:rPr lang="ko-KR" altLang="en-US" dirty="0"/>
              <a:t>팀 정보 페이지로 이동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(2) </a:t>
            </a:r>
            <a:r>
              <a:rPr lang="ko-KR" altLang="en-US" dirty="0"/>
              <a:t>팀 검색 버튼 클릭</a:t>
            </a:r>
            <a:br>
              <a:rPr lang="en-US" altLang="ko-KR" dirty="0"/>
            </a:br>
            <a:r>
              <a:rPr lang="ko-KR" altLang="en-US" dirty="0" err="1"/>
              <a:t>팀명</a:t>
            </a:r>
            <a:r>
              <a:rPr lang="ko-KR" altLang="en-US" dirty="0"/>
              <a:t> 찾기 </a:t>
            </a:r>
            <a:r>
              <a:rPr lang="en-US" altLang="ko-KR" dirty="0"/>
              <a:t>modal</a:t>
            </a:r>
            <a:r>
              <a:rPr lang="ko-KR" altLang="en-US" dirty="0"/>
              <a:t>을 띄움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(3) </a:t>
            </a:r>
            <a:r>
              <a:rPr lang="ko-KR" altLang="en-US" dirty="0" err="1"/>
              <a:t>팀등록</a:t>
            </a:r>
            <a:br>
              <a:rPr lang="en-US" altLang="ko-KR" dirty="0"/>
            </a:br>
            <a:r>
              <a:rPr lang="ko-KR" altLang="en-US" dirty="0" err="1"/>
              <a:t>팀등록</a:t>
            </a:r>
            <a:r>
              <a:rPr lang="ko-KR" altLang="en-US" dirty="0"/>
              <a:t> </a:t>
            </a:r>
            <a:r>
              <a:rPr lang="en-US" altLang="ko-KR" dirty="0"/>
              <a:t>modal</a:t>
            </a:r>
            <a:r>
              <a:rPr lang="ko-KR" altLang="en-US" dirty="0"/>
              <a:t>을 띄움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3877C-A32A-4DFE-BEF2-78CAAF196C24}"/>
              </a:ext>
            </a:extLst>
          </p:cNvPr>
          <p:cNvSpPr/>
          <p:nvPr/>
        </p:nvSpPr>
        <p:spPr>
          <a:xfrm>
            <a:off x="9594850" y="4235451"/>
            <a:ext cx="311151" cy="88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A27AB-B8F1-404F-A657-F4B44D3DB2F0}"/>
              </a:ext>
            </a:extLst>
          </p:cNvPr>
          <p:cNvSpPr txBox="1"/>
          <p:nvPr/>
        </p:nvSpPr>
        <p:spPr>
          <a:xfrm>
            <a:off x="2" y="4235451"/>
            <a:ext cx="237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신청</a:t>
            </a:r>
            <a:r>
              <a:rPr lang="en-US" altLang="ko-KR" dirty="0"/>
              <a:t>”</a:t>
            </a:r>
            <a:r>
              <a:rPr lang="ko-KR" altLang="en-US" dirty="0"/>
              <a:t>버튼을 누르면 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팀원신청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051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C2839-8F6F-4979-80FE-C3E43DB2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팀 등록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800C87A-850D-4B18-9E06-881105C80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80" y="2"/>
            <a:ext cx="6319520" cy="6855839"/>
          </a:xfrm>
        </p:spPr>
      </p:pic>
    </p:spTree>
    <p:extLst>
      <p:ext uri="{BB962C8B-B14F-4D97-AF65-F5344CB8AC3E}">
        <p14:creationId xmlns:p14="http://schemas.microsoft.com/office/powerpoint/2010/main" val="2845606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D25F9-10F4-4522-A940-BB4CE1C2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팀 정보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CEED7-3190-4777-9F37-B26C51549DE0}"/>
              </a:ext>
            </a:extLst>
          </p:cNvPr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455920" y="0"/>
            <a:ext cx="67360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05C388-0339-4178-99EF-FF9500956B41}"/>
              </a:ext>
            </a:extLst>
          </p:cNvPr>
          <p:cNvSpPr txBox="1"/>
          <p:nvPr/>
        </p:nvSpPr>
        <p:spPr>
          <a:xfrm>
            <a:off x="1" y="1191767"/>
            <a:ext cx="398859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(1) </a:t>
            </a:r>
            <a:r>
              <a:rPr lang="ko-KR" altLang="en-US" sz="1400" b="1" dirty="0"/>
              <a:t>팀에 대한 정보를 표기</a:t>
            </a:r>
            <a:br>
              <a:rPr lang="en-US" altLang="ko-KR" sz="1400" dirty="0"/>
            </a:br>
            <a:r>
              <a:rPr lang="ko-KR" altLang="en-US" sz="1400" dirty="0"/>
              <a:t>팀 정보</a:t>
            </a:r>
            <a:r>
              <a:rPr lang="en-US" altLang="ko-KR" sz="1400" dirty="0"/>
              <a:t>: </a:t>
            </a:r>
            <a:r>
              <a:rPr lang="ko-KR" altLang="en-US" sz="1400" dirty="0"/>
              <a:t>지역</a:t>
            </a:r>
            <a:r>
              <a:rPr lang="en-US" altLang="ko-KR" sz="1400" dirty="0"/>
              <a:t>/ </a:t>
            </a:r>
            <a:r>
              <a:rPr lang="ko-KR" altLang="en-US" sz="1400" dirty="0"/>
              <a:t>성별</a:t>
            </a:r>
            <a:r>
              <a:rPr lang="en-US" altLang="ko-KR" sz="1400" dirty="0"/>
              <a:t>/ </a:t>
            </a:r>
            <a:r>
              <a:rPr lang="ko-KR" altLang="en-US" sz="1400" dirty="0"/>
              <a:t>연령대</a:t>
            </a:r>
            <a:r>
              <a:rPr lang="en-US" altLang="ko-KR" sz="1400" dirty="0"/>
              <a:t>/ </a:t>
            </a:r>
            <a:r>
              <a:rPr lang="ko-KR" altLang="en-US" sz="1400" dirty="0"/>
              <a:t>팀 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으로 구성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(2) </a:t>
            </a:r>
            <a:r>
              <a:rPr lang="ko-KR" altLang="en-US" sz="1400" b="1" dirty="0"/>
              <a:t>전적 그래프</a:t>
            </a:r>
            <a:br>
              <a:rPr lang="en-US" altLang="ko-KR" sz="1400" dirty="0"/>
            </a:br>
            <a:r>
              <a:rPr lang="en-US" altLang="ko-KR" sz="1400" dirty="0"/>
              <a:t>D3.Js</a:t>
            </a:r>
            <a:r>
              <a:rPr lang="ko-KR" altLang="en-US" sz="1400" dirty="0"/>
              <a:t>를 이용하여 구현</a:t>
            </a:r>
            <a:br>
              <a:rPr lang="en-US" altLang="ko-KR" sz="1400" dirty="0"/>
            </a:br>
            <a:r>
              <a:rPr lang="en-US" altLang="ko-KR" sz="1400" dirty="0"/>
              <a:t>x</a:t>
            </a:r>
            <a:r>
              <a:rPr lang="ko-KR" altLang="en-US" sz="1400" dirty="0"/>
              <a:t>축</a:t>
            </a:r>
            <a:r>
              <a:rPr lang="en-US" altLang="ko-KR" sz="1400" dirty="0"/>
              <a:t>: </a:t>
            </a:r>
            <a:r>
              <a:rPr lang="ko-KR" altLang="en-US" sz="1400" dirty="0"/>
              <a:t>매치 날짜</a:t>
            </a:r>
            <a:br>
              <a:rPr lang="en-US" altLang="ko-KR" sz="1400" dirty="0"/>
            </a:br>
            <a:r>
              <a:rPr lang="en-US" altLang="ko-KR" sz="1400" dirty="0"/>
              <a:t>y</a:t>
            </a:r>
            <a:r>
              <a:rPr lang="ko-KR" altLang="en-US" sz="1400" dirty="0"/>
              <a:t>축</a:t>
            </a:r>
            <a:r>
              <a:rPr lang="en-US" altLang="ko-KR" sz="1400" dirty="0"/>
              <a:t>: </a:t>
            </a:r>
            <a:r>
              <a:rPr lang="ko-KR" altLang="en-US" sz="1400" dirty="0"/>
              <a:t>누적 승리 횟수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(3) </a:t>
            </a:r>
            <a:r>
              <a:rPr lang="ko-KR" altLang="en-US" sz="1400" b="1" dirty="0"/>
              <a:t>팀원정보 버튼</a:t>
            </a:r>
            <a:br>
              <a:rPr lang="en-US" altLang="ko-KR" sz="1400" dirty="0"/>
            </a:br>
            <a:r>
              <a:rPr lang="ko-KR" altLang="en-US" sz="1400" dirty="0"/>
              <a:t>팀원정보 표의 행</a:t>
            </a:r>
            <a:r>
              <a:rPr lang="en-US" altLang="ko-KR" sz="1400" dirty="0"/>
              <a:t>(row)</a:t>
            </a:r>
            <a:r>
              <a:rPr lang="ko-KR" altLang="en-US" sz="1400" dirty="0"/>
              <a:t>을 클릭하면</a:t>
            </a:r>
            <a:br>
              <a:rPr lang="en-US" altLang="ko-KR" sz="1400" dirty="0"/>
            </a:br>
            <a:r>
              <a:rPr lang="ko-KR" altLang="en-US" sz="1400" dirty="0"/>
              <a:t>해당 팀원의 정보 게시판이 </a:t>
            </a:r>
            <a:r>
              <a:rPr lang="ko-KR" altLang="en-US" sz="1400" dirty="0" err="1"/>
              <a:t>랜더링</a:t>
            </a:r>
            <a:br>
              <a:rPr lang="en-US" altLang="ko-KR" sz="1400" dirty="0"/>
            </a:br>
            <a:r>
              <a:rPr lang="ko-KR" altLang="en-US" sz="1200" b="1" dirty="0"/>
              <a:t>팀원정보</a:t>
            </a:r>
            <a:r>
              <a:rPr lang="en-US" altLang="ko-KR" sz="1200" dirty="0"/>
              <a:t>: </a:t>
            </a:r>
            <a:r>
              <a:rPr lang="ko-KR" altLang="en-US" sz="1200" dirty="0"/>
              <a:t>이름</a:t>
            </a:r>
            <a:r>
              <a:rPr lang="en-US" altLang="ko-KR" sz="1200" dirty="0"/>
              <a:t>/ </a:t>
            </a:r>
            <a:r>
              <a:rPr lang="ko-KR" altLang="en-US" sz="1200" dirty="0"/>
              <a:t>포지션</a:t>
            </a:r>
            <a:r>
              <a:rPr lang="en-US" altLang="ko-KR" sz="1200" dirty="0"/>
              <a:t>/ </a:t>
            </a:r>
            <a:r>
              <a:rPr lang="ko-KR" altLang="en-US" sz="1200" dirty="0"/>
              <a:t>평점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성별으로</a:t>
            </a:r>
            <a:r>
              <a:rPr lang="ko-KR" altLang="en-US" sz="1200" dirty="0"/>
              <a:t> 구성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(4) </a:t>
            </a:r>
            <a:r>
              <a:rPr lang="ko-KR" altLang="en-US" sz="1400" b="1" dirty="0"/>
              <a:t>용병지원 버튼</a:t>
            </a:r>
            <a:br>
              <a:rPr lang="en-US" altLang="ko-KR" sz="1400" dirty="0"/>
            </a:br>
            <a:r>
              <a:rPr lang="ko-KR" altLang="en-US" sz="1400" dirty="0"/>
              <a:t>용병지원을 클릭하면</a:t>
            </a:r>
            <a:br>
              <a:rPr lang="en-US" altLang="ko-KR" sz="1400" dirty="0"/>
            </a:br>
            <a:r>
              <a:rPr lang="ko-KR" altLang="en-US" sz="1400" dirty="0"/>
              <a:t>해당 팀에 지원한 용병 게시판이 </a:t>
            </a:r>
            <a:r>
              <a:rPr lang="ko-KR" altLang="en-US" sz="1400" dirty="0" err="1"/>
              <a:t>랜더링</a:t>
            </a:r>
            <a:br>
              <a:rPr lang="en-US" altLang="ko-KR" sz="1400" dirty="0"/>
            </a:br>
            <a:r>
              <a:rPr lang="ko-KR" altLang="en-US" sz="1200" b="1" dirty="0"/>
              <a:t>지원용병 회원 정보</a:t>
            </a:r>
            <a:r>
              <a:rPr lang="en-US" altLang="ko-KR" sz="1200" dirty="0"/>
              <a:t>: </a:t>
            </a:r>
            <a:r>
              <a:rPr lang="ko-KR" altLang="en-US" sz="1200" dirty="0"/>
              <a:t>이름</a:t>
            </a:r>
            <a:r>
              <a:rPr lang="en-US" altLang="ko-KR" sz="1200" dirty="0"/>
              <a:t>/ </a:t>
            </a:r>
            <a:r>
              <a:rPr lang="ko-KR" altLang="en-US" sz="1200" dirty="0"/>
              <a:t>포지션</a:t>
            </a:r>
            <a:r>
              <a:rPr lang="en-US" altLang="ko-KR" sz="1200" dirty="0"/>
              <a:t>/ </a:t>
            </a:r>
            <a:r>
              <a:rPr lang="ko-KR" altLang="en-US" sz="1200" dirty="0"/>
              <a:t>평점</a:t>
            </a:r>
            <a:r>
              <a:rPr lang="en-US" altLang="ko-KR" sz="1200" dirty="0"/>
              <a:t>/ </a:t>
            </a:r>
            <a:br>
              <a:rPr lang="en-US" altLang="ko-KR" sz="1200" dirty="0"/>
            </a:br>
            <a:r>
              <a:rPr lang="en-US" altLang="ko-KR" sz="1200" dirty="0"/>
              <a:t>         </a:t>
            </a:r>
            <a:r>
              <a:rPr lang="ko-KR" altLang="en-US" sz="1200" dirty="0"/>
              <a:t>성별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가입받기</a:t>
            </a:r>
            <a:r>
              <a:rPr lang="en-US" altLang="ko-KR" sz="1200" dirty="0"/>
              <a:t>(</a:t>
            </a:r>
            <a:r>
              <a:rPr lang="ko-KR" altLang="en-US" sz="1200" dirty="0"/>
              <a:t>수락</a:t>
            </a:r>
            <a:r>
              <a:rPr lang="en-US" altLang="ko-KR" sz="1200" dirty="0"/>
              <a:t>/</a:t>
            </a:r>
            <a:r>
              <a:rPr lang="ko-KR" altLang="en-US" sz="1200" dirty="0"/>
              <a:t>거절</a:t>
            </a:r>
            <a:r>
              <a:rPr lang="en-US" altLang="ko-KR" sz="1200" dirty="0"/>
              <a:t>) </a:t>
            </a:r>
            <a:r>
              <a:rPr lang="ko-KR" altLang="en-US" sz="1200" dirty="0"/>
              <a:t>버튼으로 구성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(5) </a:t>
            </a:r>
            <a:r>
              <a:rPr lang="ko-KR" altLang="en-US" sz="1400" b="1" dirty="0"/>
              <a:t>매칭 신청 버튼</a:t>
            </a:r>
            <a:br>
              <a:rPr lang="en-US" altLang="ko-KR" sz="1400" dirty="0"/>
            </a:br>
            <a:r>
              <a:rPr lang="ko-KR" altLang="en-US" sz="1400" dirty="0"/>
              <a:t>매칭 신청을 클릭하면 해당팀에 </a:t>
            </a:r>
            <a:r>
              <a:rPr lang="ko-KR" altLang="en-US" sz="1400" dirty="0" err="1"/>
              <a:t>매칭을</a:t>
            </a:r>
            <a:r>
              <a:rPr lang="ko-KR" altLang="en-US" sz="1400" dirty="0"/>
              <a:t> 신청한</a:t>
            </a:r>
            <a:br>
              <a:rPr lang="en-US" altLang="ko-KR" sz="1400" dirty="0"/>
            </a:br>
            <a:r>
              <a:rPr lang="ko-KR" altLang="en-US" sz="1400" dirty="0"/>
              <a:t>팀에 대한 게시판이 </a:t>
            </a:r>
            <a:r>
              <a:rPr lang="ko-KR" altLang="en-US" sz="1400" dirty="0" err="1"/>
              <a:t>랜더링</a:t>
            </a:r>
            <a:br>
              <a:rPr lang="en-US" altLang="ko-KR" sz="1400" dirty="0"/>
            </a:br>
            <a:r>
              <a:rPr lang="ko-KR" altLang="en-US" sz="1200" b="1" dirty="0" err="1"/>
              <a:t>매칭팀</a:t>
            </a:r>
            <a:r>
              <a:rPr lang="ko-KR" altLang="en-US" sz="1200" b="1" dirty="0"/>
              <a:t> 정보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팀명</a:t>
            </a:r>
            <a:r>
              <a:rPr lang="en-US" altLang="ko-KR" sz="1200" dirty="0"/>
              <a:t>/ </a:t>
            </a:r>
            <a:r>
              <a:rPr lang="ko-KR" altLang="en-US" sz="1200" dirty="0"/>
              <a:t>지역 으로 구성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2962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8860D-6E8D-427E-809A-81798194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61"/>
            <a:ext cx="7886700" cy="1325563"/>
          </a:xfrm>
        </p:spPr>
        <p:txBody>
          <a:bodyPr/>
          <a:lstStyle/>
          <a:p>
            <a:r>
              <a:rPr lang="ko-KR" altLang="en-US" dirty="0"/>
              <a:t>팀 정보 페이지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AC6B8C3E-BEEA-4192-A7FD-29C6C054B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096000" y="1389030"/>
            <a:ext cx="4511040" cy="5467471"/>
          </a:xfrm>
          <a:prstGeom prst="rect">
            <a:avLst/>
          </a:prstGeom>
        </p:spPr>
      </p:pic>
      <p:pic>
        <p:nvPicPr>
          <p:cNvPr id="4" name="그림 3" descr="스크린샷이(가) 표시된 사진  자동 생성된 설명">
            <a:extLst>
              <a:ext uri="{FF2B5EF4-FFF2-40B4-BE49-F238E27FC236}">
                <a16:creationId xmlns:a16="http://schemas.microsoft.com/office/drawing/2014/main" id="{4633733A-9665-4880-A1C1-6AB07F1B9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71602" y="1368711"/>
            <a:ext cx="4525748" cy="5485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3EA2F-6818-43D8-A30B-BCB2850EB05A}"/>
              </a:ext>
            </a:extLst>
          </p:cNvPr>
          <p:cNvSpPr txBox="1"/>
          <p:nvPr/>
        </p:nvSpPr>
        <p:spPr>
          <a:xfrm>
            <a:off x="2785931" y="1019697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팀의 팀원</a:t>
            </a:r>
            <a:r>
              <a:rPr lang="en-US" altLang="ko-KR" dirty="0"/>
              <a:t> </a:t>
            </a:r>
            <a:r>
              <a:rPr lang="ko-KR" altLang="en-US" dirty="0"/>
              <a:t>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AD0EF-C1E2-4CEF-93FC-74E49C1CDB48}"/>
              </a:ext>
            </a:extLst>
          </p:cNvPr>
          <p:cNvSpPr txBox="1"/>
          <p:nvPr/>
        </p:nvSpPr>
        <p:spPr>
          <a:xfrm>
            <a:off x="6542656" y="875372"/>
            <a:ext cx="357501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 팀의 매칭 신청현황</a:t>
            </a:r>
            <a:r>
              <a:rPr lang="en-US" altLang="ko-KR" dirty="0"/>
              <a:t> </a:t>
            </a:r>
            <a:r>
              <a:rPr lang="ko-KR" altLang="en-US" dirty="0"/>
              <a:t>게시판</a:t>
            </a:r>
            <a:endParaRPr lang="en-US" altLang="ko-KR" dirty="0"/>
          </a:p>
          <a:p>
            <a:pPr algn="ctr"/>
            <a:r>
              <a:rPr lang="ko-KR" altLang="en-US" sz="1100" dirty="0"/>
              <a:t>그래프는 해당 팀의 매치 할 때 누적 승률을 나타낸다</a:t>
            </a:r>
            <a:r>
              <a:rPr lang="en-US" altLang="ko-KR" sz="11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71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1007" y="1869250"/>
            <a:ext cx="264046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 err="1"/>
              <a:t>간트</a:t>
            </a:r>
            <a:r>
              <a:rPr lang="ko-KR" altLang="en-US" sz="4400" dirty="0"/>
              <a:t> 차트</a:t>
            </a:r>
            <a:endParaRPr lang="en-US" altLang="ko-KR" sz="4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60B6F-9CF1-4A60-B337-C64FE91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0159"/>
            <a:ext cx="7886700" cy="1325563"/>
          </a:xfrm>
        </p:spPr>
        <p:txBody>
          <a:bodyPr/>
          <a:lstStyle/>
          <a:p>
            <a:r>
              <a:rPr lang="ko-KR" altLang="en-US" dirty="0"/>
              <a:t>구장 게시판</a:t>
            </a:r>
          </a:p>
        </p:txBody>
      </p:sp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D02549C-A64A-4134-B65A-C5A2A3CFBC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21" y="1"/>
            <a:ext cx="5262880" cy="6877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5DF3B-6C26-4757-9BB5-2A0873D546B5}"/>
              </a:ext>
            </a:extLst>
          </p:cNvPr>
          <p:cNvSpPr txBox="1"/>
          <p:nvPr/>
        </p:nvSpPr>
        <p:spPr>
          <a:xfrm>
            <a:off x="0" y="1346427"/>
            <a:ext cx="418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매니저 회원만이 글등록이 가능하다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(2) </a:t>
            </a:r>
            <a:r>
              <a:rPr lang="ko-KR" altLang="en-US" dirty="0"/>
              <a:t>모든 회원들은 구장 게시글을 조회가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C31E5-4D17-4808-9CB4-9E5C398057FD}"/>
              </a:ext>
            </a:extLst>
          </p:cNvPr>
          <p:cNvSpPr/>
          <p:nvPr/>
        </p:nvSpPr>
        <p:spPr>
          <a:xfrm>
            <a:off x="10413973" y="4977575"/>
            <a:ext cx="445059" cy="203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1B2451-841F-443D-8FB8-FE90947CDDFA}"/>
              </a:ext>
            </a:extLst>
          </p:cNvPr>
          <p:cNvSpPr txBox="1"/>
          <p:nvPr/>
        </p:nvSpPr>
        <p:spPr>
          <a:xfrm flipH="1">
            <a:off x="1" y="4432821"/>
            <a:ext cx="325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예약버튼을 누르면 </a:t>
            </a:r>
            <a:r>
              <a:rPr lang="en-US" altLang="ko-KR" dirty="0"/>
              <a:t>“</a:t>
            </a:r>
            <a:r>
              <a:rPr lang="ko-KR" altLang="en-US" dirty="0">
                <a:hlinkClick r:id="rId3" action="ppaction://hlinksldjump"/>
              </a:rPr>
              <a:t>구장예약페이지</a:t>
            </a:r>
            <a:r>
              <a:rPr lang="en-US" altLang="ko-KR" dirty="0"/>
              <a:t>”</a:t>
            </a:r>
            <a:r>
              <a:rPr lang="ko-KR" altLang="en-US" dirty="0"/>
              <a:t>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61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157C0-8525-4556-9B6A-6C468A7F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6" y="0"/>
            <a:ext cx="851535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구장게시판 </a:t>
            </a:r>
            <a:br>
              <a:rPr lang="en-US" altLang="ko-KR" sz="4000" dirty="0"/>
            </a:br>
            <a:r>
              <a:rPr lang="en-US" altLang="ko-KR" sz="4000" dirty="0"/>
              <a:t>-</a:t>
            </a:r>
            <a:r>
              <a:rPr lang="ko-KR" altLang="en-US" sz="4000" dirty="0"/>
              <a:t>구장등록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B17185FB-49F1-4BF4-BA57-1BB2065B8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309360" y="1"/>
            <a:ext cx="5882640" cy="685893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05FA0-C95B-47B3-80AD-366C561307EC}"/>
              </a:ext>
            </a:extLst>
          </p:cNvPr>
          <p:cNvSpPr txBox="1"/>
          <p:nvPr/>
        </p:nvSpPr>
        <p:spPr>
          <a:xfrm>
            <a:off x="1" y="1573075"/>
            <a:ext cx="39405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91" indent="-342891">
              <a:buAutoNum type="arabicParenBoth"/>
            </a:pPr>
            <a:r>
              <a:rPr lang="ko-KR" altLang="en-US" dirty="0"/>
              <a:t>구장 정보 게시판에 추가</a:t>
            </a:r>
            <a:br>
              <a:rPr lang="en-US" altLang="ko-KR" dirty="0"/>
            </a:br>
            <a:endParaRPr lang="en-US" altLang="ko-KR" dirty="0"/>
          </a:p>
          <a:p>
            <a:pPr marL="342891" indent="-342891">
              <a:buAutoNum type="arabicParenBoth"/>
            </a:pPr>
            <a:r>
              <a:rPr lang="ko-KR" altLang="en-US" dirty="0"/>
              <a:t>대여 가능 및 구장 옵션 체크박스</a:t>
            </a:r>
            <a:endParaRPr lang="en-US" altLang="ko-KR" dirty="0"/>
          </a:p>
          <a:p>
            <a:pPr marL="342891" indent="-342891">
              <a:buAutoNum type="arabicParenBoth"/>
            </a:pPr>
            <a:endParaRPr lang="en-US" altLang="ko-KR" dirty="0"/>
          </a:p>
          <a:p>
            <a:pPr marL="342891" indent="-342891">
              <a:buAutoNum type="arabicParenBoth"/>
            </a:pPr>
            <a:r>
              <a:rPr lang="ko-KR" altLang="en-US" dirty="0"/>
              <a:t>여러 개의 구장 이미지를 업로드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063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7E111-4612-4418-B646-63C7ADD6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구장 예약 페이지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0EA6DCD-655B-4FDD-9B96-BB3362521F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25" y="0"/>
            <a:ext cx="718107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31356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03E82-603D-4870-9402-22572365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용병 지원 게시판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447C0A-5A53-4844-A362-51380CD259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t="1297" r="1422" b="2131"/>
          <a:stretch/>
        </p:blipFill>
        <p:spPr>
          <a:xfrm>
            <a:off x="5807877" y="0"/>
            <a:ext cx="6384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9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00DC3-F98C-4D3A-AD6E-2B8B8F2CC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213361"/>
            <a:ext cx="5588000" cy="1325563"/>
          </a:xfrm>
        </p:spPr>
        <p:txBody>
          <a:bodyPr/>
          <a:lstStyle/>
          <a:p>
            <a:r>
              <a:rPr lang="ko-KR" altLang="en-US" dirty="0"/>
              <a:t>지원 용병 정보</a:t>
            </a:r>
            <a:r>
              <a:rPr lang="en-US" altLang="ko-KR" dirty="0"/>
              <a:t>(modal)</a:t>
            </a:r>
            <a:endParaRPr lang="ko-KR" altLang="en-US" dirty="0"/>
          </a:p>
        </p:txBody>
      </p:sp>
      <p:pic>
        <p:nvPicPr>
          <p:cNvPr id="1026" name="Picture 2" descr="C:\Users\tnddl\Desktop\세용병지원상세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0"/>
            <a:ext cx="65227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685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8860D-6E8D-427E-809A-81798194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120" y="0"/>
            <a:ext cx="7886700" cy="1325563"/>
          </a:xfrm>
        </p:spPr>
        <p:txBody>
          <a:bodyPr/>
          <a:lstStyle/>
          <a:p>
            <a:r>
              <a:rPr lang="ko-KR" altLang="en-US" dirty="0"/>
              <a:t>매치 게시판</a:t>
            </a:r>
          </a:p>
        </p:txBody>
      </p:sp>
      <p:pic>
        <p:nvPicPr>
          <p:cNvPr id="3" name="그림 2" descr="스크린샷이(가) 표시된 사진  자동 생성된 설명">
            <a:extLst>
              <a:ext uri="{FF2B5EF4-FFF2-40B4-BE49-F238E27FC236}">
                <a16:creationId xmlns:a16="http://schemas.microsoft.com/office/drawing/2014/main" id="{F6110627-93D5-4E41-A04A-43EFA9F26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872480" y="1"/>
            <a:ext cx="6319520" cy="6855839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56B1E-C176-4E25-88E2-642D75354706}"/>
              </a:ext>
            </a:extLst>
          </p:cNvPr>
          <p:cNvSpPr txBox="1"/>
          <p:nvPr/>
        </p:nvSpPr>
        <p:spPr>
          <a:xfrm>
            <a:off x="0" y="1132514"/>
            <a:ext cx="3473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매치 검색 버튼</a:t>
            </a:r>
            <a:br>
              <a:rPr lang="en-US" altLang="ko-KR" dirty="0"/>
            </a:br>
            <a:r>
              <a:rPr lang="ko-KR" altLang="en-US" dirty="0"/>
              <a:t>매치 검색 버튼을 누르면</a:t>
            </a:r>
            <a:br>
              <a:rPr lang="en-US" altLang="ko-KR" dirty="0"/>
            </a:br>
            <a:r>
              <a:rPr lang="en-US" altLang="ko-KR" dirty="0"/>
              <a:t>modal</a:t>
            </a:r>
            <a:r>
              <a:rPr lang="ko-KR" altLang="en-US" dirty="0"/>
              <a:t>창이 올라온다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(2) </a:t>
            </a:r>
            <a:r>
              <a:rPr lang="ko-KR" altLang="en-US" dirty="0"/>
              <a:t>매치 등록 버튼</a:t>
            </a:r>
            <a:br>
              <a:rPr lang="en-US" altLang="ko-KR" dirty="0"/>
            </a:br>
            <a:r>
              <a:rPr lang="ko-KR" altLang="en-US" dirty="0"/>
              <a:t>매치 등록 버튼을 누르면</a:t>
            </a:r>
            <a:br>
              <a:rPr lang="en-US" altLang="ko-KR" dirty="0"/>
            </a:br>
            <a:r>
              <a:rPr lang="ko-KR" altLang="en-US" dirty="0"/>
              <a:t>매치 등록페이지로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90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4700F-C20E-451A-AE40-E256DA08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매치 등록</a:t>
            </a:r>
            <a:r>
              <a:rPr lang="en-US" altLang="ko-KR" dirty="0"/>
              <a:t>/ </a:t>
            </a:r>
            <a:r>
              <a:rPr lang="ko-KR" altLang="en-US" dirty="0"/>
              <a:t>매치 찾기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57709B7-5CDD-44B3-B46D-559F97C49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t="9720" r="6336" b="7651"/>
          <a:stretch/>
        </p:blipFill>
        <p:spPr>
          <a:xfrm>
            <a:off x="846339" y="1484555"/>
            <a:ext cx="4983229" cy="406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5F80B-1417-4B2A-8EBE-5FE055B70E81}"/>
              </a:ext>
            </a:extLst>
          </p:cNvPr>
          <p:cNvSpPr txBox="1"/>
          <p:nvPr/>
        </p:nvSpPr>
        <p:spPr>
          <a:xfrm>
            <a:off x="2115672" y="1146285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매치 찾기는 </a:t>
            </a:r>
            <a:r>
              <a:rPr lang="en-US" altLang="ko-KR" dirty="0"/>
              <a:t>Modal</a:t>
            </a:r>
            <a:r>
              <a:rPr lang="ko-KR" altLang="en-US" dirty="0"/>
              <a:t>로 함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2C18FFF-BBD3-43E3-AA67-28D94482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12503" r="9058" b="3546"/>
          <a:stretch/>
        </p:blipFill>
        <p:spPr>
          <a:xfrm>
            <a:off x="5829568" y="1578985"/>
            <a:ext cx="4261349" cy="3846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A06BBA-C582-48BC-922A-385EB184E3CC}"/>
              </a:ext>
            </a:extLst>
          </p:cNvPr>
          <p:cNvSpPr txBox="1"/>
          <p:nvPr/>
        </p:nvSpPr>
        <p:spPr>
          <a:xfrm>
            <a:off x="6637487" y="1162261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매치 등록은 </a:t>
            </a:r>
            <a:r>
              <a:rPr lang="en-US" altLang="ko-KR" dirty="0"/>
              <a:t>Modal</a:t>
            </a:r>
            <a:r>
              <a:rPr lang="ko-KR" altLang="en-US" dirty="0"/>
              <a:t>로 함</a:t>
            </a:r>
          </a:p>
        </p:txBody>
      </p:sp>
    </p:spTree>
    <p:extLst>
      <p:ext uri="{BB962C8B-B14F-4D97-AF65-F5344CB8AC3E}">
        <p14:creationId xmlns:p14="http://schemas.microsoft.com/office/powerpoint/2010/main" val="2590086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DE5BC-9D82-4709-9201-94E85C83C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매치 </a:t>
            </a:r>
            <a:r>
              <a:rPr lang="ko-KR" altLang="en-US" dirty="0" err="1"/>
              <a:t>팀정보</a:t>
            </a:r>
            <a:r>
              <a:rPr lang="en-US" altLang="ko-KR" dirty="0"/>
              <a:t>(modal)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35A2271-C539-4177-9A2C-7188DD436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415280" y="0"/>
            <a:ext cx="67767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23007F-7A83-4BD5-A033-176F0A5E72B4}"/>
              </a:ext>
            </a:extLst>
          </p:cNvPr>
          <p:cNvSpPr txBox="1"/>
          <p:nvPr/>
        </p:nvSpPr>
        <p:spPr>
          <a:xfrm>
            <a:off x="0" y="1335125"/>
            <a:ext cx="44859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(1) </a:t>
            </a:r>
            <a:r>
              <a:rPr lang="ko-KR" altLang="en-US" sz="1400" dirty="0" err="1"/>
              <a:t>팀별점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팀이름</a:t>
            </a:r>
            <a:r>
              <a:rPr lang="en-US" altLang="ko-KR" sz="1400" dirty="0"/>
              <a:t>,</a:t>
            </a:r>
            <a:r>
              <a:rPr lang="ko-KR" altLang="en-US" sz="1400" dirty="0"/>
              <a:t> 팀장명은 수정할 수 없다</a:t>
            </a:r>
            <a:br>
              <a:rPr lang="en-US" altLang="ko-KR" sz="1400" dirty="0"/>
            </a:br>
            <a:r>
              <a:rPr lang="ko-KR" altLang="en-US" sz="1400" dirty="0"/>
              <a:t>팀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팀장 명</a:t>
            </a:r>
            <a:r>
              <a:rPr lang="en-US" altLang="ko-KR" sz="1400" dirty="0"/>
              <a:t>, </a:t>
            </a:r>
            <a:r>
              <a:rPr lang="ko-KR" altLang="en-US" sz="1400" dirty="0"/>
              <a:t>지역</a:t>
            </a:r>
            <a:r>
              <a:rPr lang="en-US" altLang="ko-KR" sz="1400" dirty="0"/>
              <a:t>, </a:t>
            </a:r>
            <a:r>
              <a:rPr lang="ko-KR" altLang="en-US" sz="1400" dirty="0"/>
              <a:t>연령대</a:t>
            </a:r>
            <a:r>
              <a:rPr lang="en-US" altLang="ko-KR" sz="1400" dirty="0"/>
              <a:t>, </a:t>
            </a:r>
            <a:r>
              <a:rPr lang="ko-KR" altLang="en-US" sz="1400" dirty="0"/>
              <a:t>성별</a:t>
            </a:r>
            <a:r>
              <a:rPr lang="en-US" altLang="ko-KR" sz="1400" dirty="0"/>
              <a:t>, </a:t>
            </a:r>
            <a:r>
              <a:rPr lang="ko-KR" altLang="en-US" sz="1400" dirty="0"/>
              <a:t>팀 인원수</a:t>
            </a:r>
            <a:r>
              <a:rPr lang="en-US" altLang="ko-KR" sz="1400" dirty="0"/>
              <a:t>, </a:t>
            </a:r>
            <a:r>
              <a:rPr lang="ko-KR" altLang="en-US" sz="1400" dirty="0"/>
              <a:t>팀 </a:t>
            </a:r>
            <a:r>
              <a:rPr lang="ko-KR" altLang="en-US" sz="1400" dirty="0" err="1"/>
              <a:t>별점이</a:t>
            </a:r>
            <a:r>
              <a:rPr lang="ko-KR" altLang="en-US" sz="1400" dirty="0"/>
              <a:t> 나타나게 되며</a:t>
            </a:r>
            <a:r>
              <a:rPr lang="en-US" altLang="ko-KR" sz="1400" dirty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/>
              <a:t>수정하기 버튼 클릭 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b="1" dirty="0"/>
              <a:t>팀 </a:t>
            </a:r>
            <a:r>
              <a:rPr lang="ko-KR" altLang="en-US" sz="1400" b="1" dirty="0" err="1"/>
              <a:t>별점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팀 이름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팀장명을 제외한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나머지 </a:t>
            </a:r>
            <a:r>
              <a:rPr lang="ko-KR" altLang="en-US" sz="1400" dirty="0"/>
              <a:t>정보들은 </a:t>
            </a:r>
            <a:r>
              <a:rPr lang="ko-KR" altLang="en-US" sz="1400" b="1" dirty="0"/>
              <a:t>수정이 가능</a:t>
            </a:r>
            <a:r>
              <a:rPr lang="ko-KR" altLang="en-US" sz="1400" dirty="0"/>
              <a:t>하다</a:t>
            </a:r>
            <a:r>
              <a:rPr lang="en-US" altLang="ko-KR" sz="1400" dirty="0"/>
              <a:t>.</a:t>
            </a:r>
          </a:p>
          <a:p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(2)</a:t>
            </a:r>
          </a:p>
          <a:p>
            <a:r>
              <a:rPr lang="ko-KR" altLang="en-US" sz="1400" dirty="0" err="1"/>
              <a:t>팀정보</a:t>
            </a:r>
            <a:r>
              <a:rPr lang="ko-KR" altLang="en-US" sz="1400" dirty="0"/>
              <a:t> 수정은 해당팀의 팀장만 수정이 가능하다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(3)</a:t>
            </a:r>
          </a:p>
          <a:p>
            <a:r>
              <a:rPr lang="en-US" altLang="ko-KR" sz="1400" dirty="0"/>
              <a:t>“</a:t>
            </a:r>
            <a:r>
              <a:rPr lang="ko-KR" altLang="en-US" sz="1400" dirty="0"/>
              <a:t>수정하기” 버튼을 누르면 </a:t>
            </a:r>
            <a:br>
              <a:rPr lang="en-US" altLang="ko-KR" sz="1400" dirty="0"/>
            </a:br>
            <a:r>
              <a:rPr lang="en-US" altLang="ko-KR" sz="1400" dirty="0"/>
              <a:t>modal</a:t>
            </a:r>
            <a:r>
              <a:rPr lang="ko-KR" altLang="en-US" sz="1400" dirty="0"/>
              <a:t>창 안에서 수정을 하도록 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수정페이지를 불러와야 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2471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8874" y="1869250"/>
            <a:ext cx="2784737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/>
              <a:t>UI </a:t>
            </a:r>
            <a:r>
              <a:rPr lang="ko-KR" altLang="en-US" sz="4400" dirty="0"/>
              <a:t>흐름도</a:t>
            </a:r>
            <a:endParaRPr lang="en-US" altLang="ko-KR" sz="44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/>
              <a:t>작성자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김용연</a:t>
            </a:r>
            <a:r>
              <a:rPr lang="en-US" altLang="ko-KR" sz="2000" dirty="0"/>
              <a:t>, </a:t>
            </a:r>
            <a:r>
              <a:rPr lang="ko-KR" altLang="en-US" sz="2000" dirty="0"/>
              <a:t>최은강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9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3FBF7A2-EC6C-4E0D-87AD-E77E362E2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1" y="0"/>
            <a:ext cx="57439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BFA94-23DA-46AB-B42F-A855A73EB437}"/>
              </a:ext>
            </a:extLst>
          </p:cNvPr>
          <p:cNvSpPr txBox="1"/>
          <p:nvPr/>
        </p:nvSpPr>
        <p:spPr>
          <a:xfrm>
            <a:off x="0" y="1"/>
            <a:ext cx="4033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페이지 레이아웃 구조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60C98-8F83-4425-83E8-30152934B439}"/>
              </a:ext>
            </a:extLst>
          </p:cNvPr>
          <p:cNvSpPr/>
          <p:nvPr/>
        </p:nvSpPr>
        <p:spPr>
          <a:xfrm>
            <a:off x="401652" y="704206"/>
            <a:ext cx="2208944" cy="1202076"/>
          </a:xfrm>
          <a:prstGeom prst="rect">
            <a:avLst/>
          </a:prstGeom>
          <a:solidFill>
            <a:srgbClr val="4CE3DA"/>
          </a:solidFill>
          <a:ln>
            <a:solidFill>
              <a:srgbClr val="4C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홈페이지 핵심컬러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RGB(76, 227, 218)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08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8D07AD4-EF9A-42D8-B66E-3EC6D5A0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8"/>
            <a:ext cx="12192000" cy="3177907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674152D-FD15-4F05-A972-70B61F6B9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9265"/>
            <a:ext cx="12192000" cy="31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87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DFFAF-F5E2-4D8F-81FC-E219C624D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공지사항 페이지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C4F91-15EF-4525-B617-6151E4982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43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10C51-BAF0-4BDA-802A-1E938895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886700" cy="1325563"/>
          </a:xfrm>
        </p:spPr>
        <p:txBody>
          <a:bodyPr/>
          <a:lstStyle/>
          <a:p>
            <a:r>
              <a:rPr lang="ko-KR" altLang="en-US" dirty="0"/>
              <a:t>공지사항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EE8D4B-C6C3-4749-9897-3378094D13D5}"/>
              </a:ext>
            </a:extLst>
          </p:cNvPr>
          <p:cNvGrpSpPr/>
          <p:nvPr/>
        </p:nvGrpSpPr>
        <p:grpSpPr>
          <a:xfrm>
            <a:off x="7499609" y="-38130"/>
            <a:ext cx="4692392" cy="6896132"/>
            <a:chOff x="416001" y="1284451"/>
            <a:chExt cx="5444740" cy="49853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53E9AC-AB03-4224-84B9-89B4FE060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52" t="19336" r="7708" b="8195"/>
            <a:stretch/>
          </p:blipFill>
          <p:spPr>
            <a:xfrm>
              <a:off x="416001" y="1284451"/>
              <a:ext cx="5444740" cy="498535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18A085C-918D-498A-8935-358F0967A332}"/>
                </a:ext>
              </a:extLst>
            </p:cNvPr>
            <p:cNvSpPr/>
            <p:nvPr/>
          </p:nvSpPr>
          <p:spPr>
            <a:xfrm>
              <a:off x="4324350" y="1905000"/>
              <a:ext cx="638175" cy="2286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등록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8A2197-6D75-4A0D-8E26-50329FD3E3F6}"/>
              </a:ext>
            </a:extLst>
          </p:cNvPr>
          <p:cNvGrpSpPr/>
          <p:nvPr/>
        </p:nvGrpSpPr>
        <p:grpSpPr>
          <a:xfrm>
            <a:off x="3383281" y="-38130"/>
            <a:ext cx="4917441" cy="6738967"/>
            <a:chOff x="0" y="1812043"/>
            <a:chExt cx="4152726" cy="393382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68777D-8677-42AF-B084-29378483C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688" t="7592" r="1250" b="6111"/>
            <a:stretch/>
          </p:blipFill>
          <p:spPr>
            <a:xfrm>
              <a:off x="0" y="1812043"/>
              <a:ext cx="3976031" cy="3933823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45EED7-8D48-4A01-A5C2-BFDF54E12A53}"/>
                </a:ext>
              </a:extLst>
            </p:cNvPr>
            <p:cNvGrpSpPr/>
            <p:nvPr/>
          </p:nvGrpSpPr>
          <p:grpSpPr>
            <a:xfrm>
              <a:off x="78086" y="2493082"/>
              <a:ext cx="4074640" cy="1225527"/>
              <a:chOff x="200607" y="1866899"/>
              <a:chExt cx="4074640" cy="1225527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06649932-2519-4162-8DA5-DE9051B4D83C}"/>
                  </a:ext>
                </a:extLst>
              </p:cNvPr>
              <p:cNvSpPr/>
              <p:nvPr/>
            </p:nvSpPr>
            <p:spPr>
              <a:xfrm>
                <a:off x="200607" y="1866899"/>
                <a:ext cx="483889" cy="240593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연결선: 꺾임 9">
                <a:extLst>
                  <a:ext uri="{FF2B5EF4-FFF2-40B4-BE49-F238E27FC236}">
                    <a16:creationId xmlns:a16="http://schemas.microsoft.com/office/drawing/2014/main" id="{17FFAC17-F4E6-4500-9D26-BB68AF3E348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684496" y="1987196"/>
                <a:ext cx="3590751" cy="1105230"/>
              </a:xfrm>
              <a:prstGeom prst="bentConnector3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1990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8F9C219D-0438-43A5-9C6C-9DC0E5DD9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t="9690" r="2930" b="20617"/>
          <a:stretch/>
        </p:blipFill>
        <p:spPr>
          <a:xfrm>
            <a:off x="8422225" y="1"/>
            <a:ext cx="3786571" cy="6846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DA1B55-BE21-435F-9C7A-D6E36B29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9541"/>
          </a:xfrm>
        </p:spPr>
        <p:txBody>
          <a:bodyPr/>
          <a:lstStyle/>
          <a:p>
            <a:r>
              <a:rPr lang="ko-KR" altLang="en-US" dirty="0"/>
              <a:t>공지사항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F5E9D1-8C06-45DC-8A55-4769118AD764}"/>
              </a:ext>
            </a:extLst>
          </p:cNvPr>
          <p:cNvGrpSpPr/>
          <p:nvPr/>
        </p:nvGrpSpPr>
        <p:grpSpPr>
          <a:xfrm>
            <a:off x="3472260" y="-34255"/>
            <a:ext cx="4238625" cy="6892257"/>
            <a:chOff x="416001" y="1284451"/>
            <a:chExt cx="5444740" cy="49853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A45E2B-5712-4BCD-8DAF-E156FDC74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52" t="19336" r="7708" b="8195"/>
            <a:stretch/>
          </p:blipFill>
          <p:spPr>
            <a:xfrm>
              <a:off x="416001" y="1284451"/>
              <a:ext cx="5444740" cy="49853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19CCFDC-4234-41C8-9AF7-74DF29345289}"/>
                </a:ext>
              </a:extLst>
            </p:cNvPr>
            <p:cNvSpPr/>
            <p:nvPr/>
          </p:nvSpPr>
          <p:spPr>
            <a:xfrm>
              <a:off x="4324350" y="1905000"/>
              <a:ext cx="638175" cy="228600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등록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026E31-7A0B-4006-AE43-34DEC889B34F}"/>
              </a:ext>
            </a:extLst>
          </p:cNvPr>
          <p:cNvSpPr txBox="1"/>
          <p:nvPr/>
        </p:nvSpPr>
        <p:spPr>
          <a:xfrm>
            <a:off x="9773920" y="99801"/>
            <a:ext cx="24348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공지사항 글 등록 페이지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1FEA02B2-FB72-46C1-9359-E1EC3CA3E1E5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011639" y="981674"/>
            <a:ext cx="1410587" cy="244169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169933-2682-46BB-A3F9-5FEC1B4D55FE}"/>
              </a:ext>
            </a:extLst>
          </p:cNvPr>
          <p:cNvSpPr txBox="1"/>
          <p:nvPr/>
        </p:nvSpPr>
        <p:spPr>
          <a:xfrm>
            <a:off x="4389998" y="3265766"/>
            <a:ext cx="33185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관리자 회원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만이 등록버튼을 누르면 </a:t>
            </a:r>
            <a:br>
              <a:rPr lang="en-US" altLang="ko-KR" sz="1400" b="1" dirty="0"/>
            </a:br>
            <a:r>
              <a:rPr lang="en-US" altLang="ko-KR" sz="1400" b="1" dirty="0"/>
              <a:t>“</a:t>
            </a:r>
            <a:r>
              <a:rPr lang="ko-KR" altLang="en-US" sz="1400" b="1" dirty="0"/>
              <a:t>공지사항 등록</a:t>
            </a:r>
            <a:r>
              <a:rPr lang="en-US" altLang="ko-KR" sz="1400" b="1" dirty="0"/>
              <a:t>” </a:t>
            </a:r>
            <a:r>
              <a:rPr lang="ko-KR" altLang="en-US" sz="1400" b="1" dirty="0"/>
              <a:t>페이지에서</a:t>
            </a:r>
            <a:br>
              <a:rPr lang="en-US" altLang="ko-KR" sz="1400" b="1" dirty="0"/>
            </a:br>
            <a:r>
              <a:rPr lang="ko-KR" altLang="en-US" sz="1400" b="1" dirty="0"/>
              <a:t>글 작성이 가능하다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55761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DFFAF-F5E2-4D8F-81FC-E219C624D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C4F91-15EF-4525-B617-6151E4982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레이아웃 틀 표시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29113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01CCCE-EAAE-4F82-AD81-AF089DE5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F71326-94B9-4E0E-AAD3-6C730E06FDBD}"/>
              </a:ext>
            </a:extLst>
          </p:cNvPr>
          <p:cNvSpPr txBox="1"/>
          <p:nvPr/>
        </p:nvSpPr>
        <p:spPr>
          <a:xfrm>
            <a:off x="701040" y="1991360"/>
            <a:ext cx="51511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AutoNum type="arabicParenR"/>
            </a:pPr>
            <a:r>
              <a:rPr lang="ko-KR" altLang="en-US" dirty="0"/>
              <a:t>로그아웃 상태에서는 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마이 페이지</a:t>
            </a:r>
            <a:r>
              <a:rPr lang="en-US" altLang="ko-KR" dirty="0"/>
              <a:t>” </a:t>
            </a:r>
            <a:r>
              <a:rPr lang="ko-KR" altLang="en-US" dirty="0"/>
              <a:t>영역이 보이지 않음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CA59E1-AD9C-46E0-9A91-5BC8030C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930"/>
            <a:ext cx="6248400" cy="6849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71326-94B9-4E0E-AAD3-6C730E06FDBD}"/>
              </a:ext>
            </a:extLst>
          </p:cNvPr>
          <p:cNvSpPr txBox="1"/>
          <p:nvPr/>
        </p:nvSpPr>
        <p:spPr>
          <a:xfrm>
            <a:off x="6502400" y="3179549"/>
            <a:ext cx="536448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2) </a:t>
            </a:r>
            <a:r>
              <a:rPr lang="ko-KR" altLang="en-US" dirty="0"/>
              <a:t>로그인 상태에서는 “마이 페이지” 영역이 보임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1314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DFFAF-F5E2-4D8F-81FC-E219C624D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C4F91-15EF-4525-B617-6151E4982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개인정보 </a:t>
            </a:r>
            <a:r>
              <a:rPr lang="en-US" altLang="ko-KR" b="1" dirty="0"/>
              <a:t>&gt; </a:t>
            </a:r>
            <a:r>
              <a:rPr lang="ko-KR" altLang="en-US" b="1" dirty="0"/>
              <a:t>회원정보 수정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33807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DC5B3FB-6B48-4265-B340-8C19497AE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21" y="1"/>
            <a:ext cx="5567680" cy="68580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D663AA59-BB88-4FA2-BBE7-F1858324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334102" cy="3058906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(</a:t>
            </a:r>
            <a:r>
              <a:rPr lang="ko-KR" altLang="en-US" sz="3200" b="1" dirty="0"/>
              <a:t>일반회원</a:t>
            </a:r>
            <a:r>
              <a:rPr lang="en-US" altLang="ko-KR" sz="3200" b="1" dirty="0"/>
              <a:t>)</a:t>
            </a:r>
            <a:br>
              <a:rPr lang="en-US" altLang="ko-KR" dirty="0"/>
            </a:b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EA0629-0FB3-475F-BBB8-A8829D2A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16" y="3043239"/>
            <a:ext cx="2590800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9621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F3CAEC4-E319-43D8-8252-6C8AD68E8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7679"/>
            <a:ext cx="5699761" cy="68580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D663AA59-BB88-4FA2-BBE7-F1858324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81"/>
            <a:ext cx="5069941" cy="683201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2800" b="1" dirty="0"/>
              <a:t>매니저 회원</a:t>
            </a:r>
            <a:r>
              <a:rPr lang="en-US" altLang="ko-KR" sz="2800" b="1" dirty="0"/>
              <a:t>)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EA0629-0FB3-475F-BBB8-A8829D2A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896" y="3429002"/>
            <a:ext cx="2590800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6238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DFFAF-F5E2-4D8F-81FC-E219C624D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C4F91-15EF-4525-B617-6151E4982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개인정보 </a:t>
            </a:r>
            <a:r>
              <a:rPr lang="en-US" altLang="ko-KR" b="1" dirty="0"/>
              <a:t>&gt; </a:t>
            </a:r>
            <a:r>
              <a:rPr lang="ko-KR" altLang="en-US" b="1" dirty="0"/>
              <a:t>회원탈퇴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811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74FE3-A6A1-422A-B4F6-C4F7AA74ECCF}"/>
              </a:ext>
            </a:extLst>
          </p:cNvPr>
          <p:cNvSpPr txBox="1"/>
          <p:nvPr/>
        </p:nvSpPr>
        <p:spPr>
          <a:xfrm>
            <a:off x="2046514" y="1798088"/>
            <a:ext cx="566052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1: </a:t>
            </a:r>
            <a:r>
              <a:rPr lang="ko-KR" altLang="en-US" dirty="0"/>
              <a:t>해당 아이디에 대한 입력 비밀번호가  일치함</a:t>
            </a:r>
            <a:endParaRPr lang="en-US" altLang="ko-KR" dirty="0"/>
          </a:p>
          <a:p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탈퇴 확인을 위한 팝업창을 띄운다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dirty="0"/>
              <a:t>Case 2: </a:t>
            </a:r>
            <a:r>
              <a:rPr lang="ko-KR" altLang="en-US" dirty="0"/>
              <a:t>비밀번호 입력 일치하지 않음</a:t>
            </a:r>
            <a:r>
              <a:rPr lang="en-US" altLang="ko-KR" dirty="0"/>
              <a:t>.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일치하지 않다는 팝업 창 을 띄운다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  <a:endParaRPr lang="ko-KR" altLang="en-US" sz="1600" dirty="0"/>
          </a:p>
        </p:txBody>
      </p:sp>
      <p:sp>
        <p:nvSpPr>
          <p:cNvPr id="4" name="제목 5">
            <a:extLst>
              <a:ext uri="{FF2B5EF4-FFF2-40B4-BE49-F238E27FC236}">
                <a16:creationId xmlns:a16="http://schemas.microsoft.com/office/drawing/2014/main" id="{1251E34B-9A65-4CB3-B4A0-5E228941B734}"/>
              </a:ext>
            </a:extLst>
          </p:cNvPr>
          <p:cNvSpPr txBox="1">
            <a:spLocks/>
          </p:cNvSpPr>
          <p:nvPr/>
        </p:nvSpPr>
        <p:spPr>
          <a:xfrm>
            <a:off x="1524002" y="7679"/>
            <a:ext cx="5069941" cy="30589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3000" b="1" dirty="0"/>
          </a:p>
          <a:p>
            <a:r>
              <a:rPr lang="en-US" altLang="ko-KR" sz="3000" b="1" dirty="0"/>
              <a:t>(</a:t>
            </a:r>
            <a:r>
              <a:rPr lang="ko-KR" altLang="en-US" sz="3000" b="1" dirty="0"/>
              <a:t>공통</a:t>
            </a:r>
            <a:r>
              <a:rPr lang="en-US" altLang="ko-KR" sz="3000" b="1" dirty="0"/>
              <a:t>)</a:t>
            </a:r>
            <a:br>
              <a:rPr lang="en-US" altLang="ko-KR" dirty="0"/>
            </a:br>
            <a:br>
              <a:rPr lang="en-US" altLang="ko-KR" sz="3300" dirty="0">
                <a:sym typeface="Wingdings" panose="05000000000000000000" pitchFamily="2" charset="2"/>
              </a:rPr>
            </a:br>
            <a:br>
              <a:rPr lang="en-US" altLang="ko-KR" sz="3300" dirty="0">
                <a:sym typeface="Wingdings" panose="05000000000000000000" pitchFamily="2" charset="2"/>
              </a:rPr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269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12CB92E-8946-47D3-8977-E7118713C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903"/>
            <a:ext cx="12192000" cy="19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35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663AA59-BB88-4FA2-BBE7-F1858324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69941" cy="713681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(</a:t>
            </a:r>
            <a:r>
              <a:rPr lang="ko-KR" altLang="en-US" sz="3000" b="1" dirty="0"/>
              <a:t>일반회원</a:t>
            </a:r>
            <a:r>
              <a:rPr lang="en-US" altLang="ko-KR" sz="3000" b="1" dirty="0"/>
              <a:t>)</a:t>
            </a:r>
            <a:endParaRPr lang="ko-KR" altLang="en-US" sz="2000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6F296C0-BD9A-4115-8778-8BC299917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1" y="0"/>
            <a:ext cx="5577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86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663AA59-BB88-4FA2-BBE7-F1858324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69941" cy="612081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(</a:t>
            </a:r>
            <a:r>
              <a:rPr lang="ko-KR" altLang="en-US" sz="3000" b="1" dirty="0"/>
              <a:t>매니저 회원</a:t>
            </a:r>
            <a:r>
              <a:rPr lang="en-US" altLang="ko-KR" sz="3000" b="1" dirty="0"/>
              <a:t>)</a:t>
            </a:r>
            <a:endParaRPr lang="ko-KR" altLang="en-US" sz="2000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458A791-4711-48C8-BC12-E40BB5DD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1" y="0"/>
            <a:ext cx="568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537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6FC4D-FD1C-450A-A488-91DA33F1B751}"/>
              </a:ext>
            </a:extLst>
          </p:cNvPr>
          <p:cNvSpPr txBox="1"/>
          <p:nvPr/>
        </p:nvSpPr>
        <p:spPr>
          <a:xfrm>
            <a:off x="0" y="0"/>
            <a:ext cx="5221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1: </a:t>
            </a:r>
            <a:r>
              <a:rPr lang="ko-KR" altLang="en-US" dirty="0"/>
              <a:t>아이디</a:t>
            </a:r>
            <a:r>
              <a:rPr lang="en-US" altLang="ko-KR" dirty="0"/>
              <a:t>/ </a:t>
            </a:r>
            <a:r>
              <a:rPr lang="ko-KR" altLang="en-US" dirty="0"/>
              <a:t>비밀번호 입력  일치함</a:t>
            </a:r>
            <a:endParaRPr lang="en-US" altLang="ko-KR" dirty="0"/>
          </a:p>
          <a:p>
            <a:pPr marL="285744" indent="-285744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 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b="1" u="sng" dirty="0">
                <a:sym typeface="Wingdings" panose="05000000000000000000" pitchFamily="2" charset="2"/>
              </a:rPr>
              <a:t>아이디는 로그인한 회원의 아이디</a:t>
            </a:r>
            <a:r>
              <a:rPr lang="ko-KR" altLang="en-US" dirty="0">
                <a:sym typeface="Wingdings" panose="05000000000000000000" pitchFamily="2" charset="2"/>
              </a:rPr>
              <a:t>에 해당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44" indent="-285744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 해당 회원의 아이디의 비밀번호와 일치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7FD38-BCA6-4B92-A58C-A7342BE13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8" t="887"/>
          <a:stretch/>
        </p:blipFill>
        <p:spPr>
          <a:xfrm>
            <a:off x="5580290" y="0"/>
            <a:ext cx="3695895" cy="41859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7990E5-72B7-44AB-9737-16BFC7C2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947" y="4496991"/>
            <a:ext cx="4896743" cy="163146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68B3F6FB-7A19-47F4-B25C-BFA7C4DF79F2}"/>
              </a:ext>
            </a:extLst>
          </p:cNvPr>
          <p:cNvCxnSpPr>
            <a:cxnSpLocks/>
            <a:endCxn id="4" idx="0"/>
          </p:cNvCxnSpPr>
          <p:nvPr/>
        </p:nvCxnSpPr>
        <p:spPr>
          <a:xfrm rot="16200000" flipH="1">
            <a:off x="8283596" y="3401269"/>
            <a:ext cx="1178155" cy="1013291"/>
          </a:xfrm>
          <a:prstGeom prst="bentConnector3">
            <a:avLst/>
          </a:prstGeom>
          <a:ln w="571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3D307AE-53A7-4D93-A9F7-00B3072F4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984" y="4496991"/>
            <a:ext cx="4056289" cy="16314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06DF3D0-E0CB-43A9-907F-2B6B360E7BF6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4723333" y="3335632"/>
            <a:ext cx="1178155" cy="114456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197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6FC4D-FD1C-450A-A488-91DA33F1B751}"/>
              </a:ext>
            </a:extLst>
          </p:cNvPr>
          <p:cNvSpPr txBox="1"/>
          <p:nvPr/>
        </p:nvSpPr>
        <p:spPr>
          <a:xfrm>
            <a:off x="1" y="19091"/>
            <a:ext cx="5743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Case 2: </a:t>
            </a:r>
            <a:r>
              <a:rPr lang="ko-KR" altLang="en-US" dirty="0"/>
              <a:t>아이디</a:t>
            </a:r>
            <a:r>
              <a:rPr lang="en-US" altLang="ko-KR" dirty="0"/>
              <a:t>/ </a:t>
            </a:r>
            <a:r>
              <a:rPr lang="ko-KR" altLang="en-US" dirty="0"/>
              <a:t>비밀번호 입력 일치하지 않음</a:t>
            </a:r>
            <a:r>
              <a:rPr lang="en-US" altLang="ko-KR" dirty="0"/>
              <a:t>.</a:t>
            </a:r>
          </a:p>
          <a:p>
            <a:pPr marL="285744" indent="-285744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아이디와 비밀번호가 일치하지 않습니다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r>
              <a:rPr lang="ko-KR" altLang="en-US" dirty="0">
                <a:sym typeface="Wingdings" panose="05000000000000000000" pitchFamily="2" charset="2"/>
              </a:rPr>
              <a:t>는 팝업 창을 띄운다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285744" indent="-285744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탈퇴 처리하지 않음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D1EFB3-3D96-47C4-9EF3-6DC87AF4A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5967266" y="8931"/>
            <a:ext cx="6214575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3792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DFFAF-F5E2-4D8F-81FC-E219C624D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  <a:br>
              <a:rPr lang="en-US" altLang="ko-KR" dirty="0"/>
            </a:br>
            <a:r>
              <a:rPr lang="en-US" altLang="ko-KR" sz="4000" b="1" dirty="0"/>
              <a:t>(</a:t>
            </a:r>
            <a:r>
              <a:rPr lang="ko-KR" altLang="en-US" sz="4000" b="1" dirty="0"/>
              <a:t>일반회원</a:t>
            </a:r>
            <a:r>
              <a:rPr lang="en-US" altLang="ko-KR" sz="4000" b="1" dirty="0"/>
              <a:t>)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C4F91-15EF-4525-B617-6151E4982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800" b="1" dirty="0"/>
              <a:t>내 소속팀 정보</a:t>
            </a:r>
            <a:endParaRPr lang="en-US" altLang="ko-KR" sz="2800" b="1" dirty="0"/>
          </a:p>
          <a:p>
            <a:endParaRPr lang="en-US" altLang="ko-KR" dirty="0"/>
          </a:p>
          <a:p>
            <a:r>
              <a:rPr lang="ko-KR" altLang="en-US" dirty="0"/>
              <a:t>일반회원은 가입할 수 있는 팀이 </a:t>
            </a:r>
            <a:r>
              <a:rPr lang="ko-KR" altLang="en-US" b="1" dirty="0"/>
              <a:t>최대 </a:t>
            </a:r>
            <a:r>
              <a:rPr lang="en-US" altLang="ko-KR" b="1" dirty="0"/>
              <a:t>3</a:t>
            </a:r>
            <a:r>
              <a:rPr lang="ko-KR" altLang="en-US" b="1" dirty="0"/>
              <a:t>개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팀의 팀장도 팀 </a:t>
            </a:r>
            <a:r>
              <a:rPr lang="en-US" altLang="ko-KR" dirty="0"/>
              <a:t>1</a:t>
            </a:r>
            <a:r>
              <a:rPr lang="ko-KR" altLang="en-US" dirty="0"/>
              <a:t>개로 가입된 상태이다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669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016DE7-547A-436B-A946-0213B3E8D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2" y="0"/>
            <a:ext cx="5760719" cy="6858000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id="{8A419FC9-06CF-4286-8B0A-BFF76928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069941" cy="2024321"/>
          </a:xfrm>
        </p:spPr>
        <p:txBody>
          <a:bodyPr>
            <a:normAutofit/>
          </a:bodyPr>
          <a:lstStyle/>
          <a:p>
            <a:r>
              <a:rPr lang="en-US" altLang="ko-KR" sz="3000" b="1" dirty="0"/>
              <a:t>1. </a:t>
            </a:r>
            <a:r>
              <a:rPr lang="ko-KR" altLang="en-US" sz="3000" b="1" dirty="0"/>
              <a:t>회원가입 이후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초기 화면</a:t>
            </a:r>
            <a:br>
              <a:rPr lang="en-US" altLang="ko-KR" sz="3000" b="1" dirty="0"/>
            </a:br>
            <a:br>
              <a:rPr lang="en-US" altLang="ko-KR" sz="3000" b="1" dirty="0"/>
            </a:br>
            <a:r>
              <a:rPr lang="en-US" altLang="ko-KR" sz="3000" b="1" dirty="0"/>
              <a:t>2. </a:t>
            </a:r>
            <a:r>
              <a:rPr lang="ko-KR" altLang="en-US" sz="3000" b="1" dirty="0"/>
              <a:t>가입한 팀이 </a:t>
            </a:r>
            <a:r>
              <a:rPr lang="en-US" altLang="ko-KR" sz="3000" b="1" dirty="0"/>
              <a:t>0</a:t>
            </a:r>
            <a:r>
              <a:rPr lang="ko-KR" altLang="en-US" sz="3000" b="1" dirty="0"/>
              <a:t>개인 경우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50365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C30838C-E37A-4513-AA76-5B248FECC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1" y="0"/>
            <a:ext cx="6197600" cy="6858000"/>
          </a:xfrm>
          <a:prstGeom prst="rect">
            <a:avLst/>
          </a:prstGeom>
        </p:spPr>
      </p:pic>
      <p:sp>
        <p:nvSpPr>
          <p:cNvPr id="4" name="제목 5">
            <a:extLst>
              <a:ext uri="{FF2B5EF4-FFF2-40B4-BE49-F238E27FC236}">
                <a16:creationId xmlns:a16="http://schemas.microsoft.com/office/drawing/2014/main" id="{7345BBAE-E421-4396-9389-E44A8C27D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69941" cy="6858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000" b="1" dirty="0"/>
              <a:t>1. </a:t>
            </a:r>
            <a:r>
              <a:rPr lang="ko-KR" altLang="en-US" sz="3000" b="1" dirty="0"/>
              <a:t>소속팀 최대 </a:t>
            </a:r>
            <a:r>
              <a:rPr lang="en-US" altLang="ko-KR" sz="3000" b="1" dirty="0"/>
              <a:t>3</a:t>
            </a:r>
            <a:r>
              <a:rPr lang="ko-KR" altLang="en-US" sz="3000" b="1" dirty="0"/>
              <a:t>개</a:t>
            </a:r>
            <a:br>
              <a:rPr lang="en-US" altLang="ko-KR" sz="3000" b="1" dirty="0"/>
            </a:br>
            <a:br>
              <a:rPr lang="en-US" altLang="ko-KR" sz="3000" b="1" dirty="0"/>
            </a:br>
            <a:r>
              <a:rPr lang="en-US" altLang="ko-KR" sz="3000" b="1" dirty="0"/>
              <a:t>2. </a:t>
            </a:r>
            <a:br>
              <a:rPr lang="en-US" altLang="ko-KR" sz="3000" b="1" dirty="0"/>
            </a:br>
            <a:r>
              <a:rPr lang="ko-KR" altLang="en-US" sz="2000" b="1" dirty="0"/>
              <a:t>현재 회원이 </a:t>
            </a:r>
            <a:r>
              <a:rPr lang="en-US" altLang="ko-KR" sz="2000" b="1" dirty="0"/>
              <a:t>“</a:t>
            </a:r>
            <a:r>
              <a:rPr lang="ko-KR" altLang="en-US" sz="2000" b="1" dirty="0"/>
              <a:t>리버풀 규동</a:t>
            </a:r>
            <a:r>
              <a:rPr lang="en-US" altLang="ko-KR" sz="2000" b="1" dirty="0"/>
              <a:t>” </a:t>
            </a:r>
            <a:r>
              <a:rPr lang="ko-KR" altLang="en-US" sz="2000" b="1" dirty="0"/>
              <a:t>팀의 팀장일 때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ko-KR" altLang="en-US" sz="2000" dirty="0"/>
              <a:t>탈퇴하기 눌러지면 탈퇴 처리됨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ko-KR" altLang="en-US" sz="2000" dirty="0"/>
              <a:t>탈퇴처리 완료된 팀 해당 팀은 없어지며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“</a:t>
            </a:r>
            <a:r>
              <a:rPr lang="ko-KR" altLang="en-US" sz="2000" dirty="0"/>
              <a:t>리버풀 규동</a:t>
            </a:r>
            <a:r>
              <a:rPr lang="en-US" altLang="ko-KR" sz="2000" dirty="0"/>
              <a:t>”</a:t>
            </a:r>
            <a:r>
              <a:rPr lang="ko-KR" altLang="en-US" sz="2000" dirty="0"/>
              <a:t>에 가입된 다른 팀원들의 </a:t>
            </a:r>
            <a:br>
              <a:rPr lang="en-US" altLang="ko-KR" sz="2000" dirty="0"/>
            </a:br>
            <a:r>
              <a:rPr lang="ko-KR" altLang="en-US" sz="2000" dirty="0"/>
              <a:t>소속팀에는 </a:t>
            </a:r>
            <a:r>
              <a:rPr lang="en-US" altLang="ko-KR" sz="2000" dirty="0"/>
              <a:t>“</a:t>
            </a:r>
            <a:r>
              <a:rPr lang="ko-KR" altLang="en-US" sz="2000" dirty="0"/>
              <a:t>리버풀 규동</a:t>
            </a:r>
            <a:r>
              <a:rPr lang="en-US" altLang="ko-KR" sz="2000" dirty="0"/>
              <a:t>”</a:t>
            </a:r>
            <a:r>
              <a:rPr lang="ko-KR" altLang="en-US" sz="2000" dirty="0"/>
              <a:t>이 존재하지 않음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다른 팀원에게 알림 메시지를 보낸다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알림 메시지</a:t>
            </a:r>
            <a:r>
              <a:rPr lang="en-US" altLang="ko-KR" sz="2000" dirty="0"/>
              <a:t>)</a:t>
            </a:r>
            <a:r>
              <a:rPr lang="en-US" altLang="ko-KR" sz="1600" dirty="0"/>
              <a:t> “</a:t>
            </a:r>
            <a:r>
              <a:rPr lang="ko-KR" altLang="en-US" sz="1600" dirty="0"/>
              <a:t>내 소속팀 정보가 변경되었습니다</a:t>
            </a:r>
            <a:r>
              <a:rPr lang="en-US" altLang="ko-KR" sz="1600" dirty="0"/>
              <a:t>.” 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ym typeface="Wingdings" panose="05000000000000000000" pitchFamily="2" charset="2"/>
              </a:rPr>
              <a:t>누르면 내 </a:t>
            </a:r>
            <a:r>
              <a:rPr lang="en-US" altLang="ko-KR" sz="2000" dirty="0">
                <a:sym typeface="Wingdings" panose="05000000000000000000" pitchFamily="2" charset="2"/>
              </a:rPr>
              <a:t>“</a:t>
            </a:r>
            <a:r>
              <a:rPr lang="ko-KR" altLang="en-US" sz="2000" dirty="0">
                <a:sym typeface="Wingdings" panose="05000000000000000000" pitchFamily="2" charset="2"/>
              </a:rPr>
              <a:t>소속팀 정보</a:t>
            </a:r>
            <a:r>
              <a:rPr lang="en-US" altLang="ko-KR" sz="2000" dirty="0">
                <a:sym typeface="Wingdings" panose="05000000000000000000" pitchFamily="2" charset="2"/>
              </a:rPr>
              <a:t>” </a:t>
            </a:r>
            <a:r>
              <a:rPr lang="ko-KR" altLang="en-US" sz="2000" dirty="0">
                <a:sym typeface="Wingdings" panose="05000000000000000000" pitchFamily="2" charset="2"/>
              </a:rPr>
              <a:t>페이지로 이동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  <a:br>
              <a:rPr lang="en-US" altLang="ko-KR" dirty="0"/>
            </a:br>
            <a:br>
              <a:rPr lang="en-US" altLang="ko-KR" sz="3300" dirty="0">
                <a:sym typeface="Wingdings" panose="05000000000000000000" pitchFamily="2" charset="2"/>
              </a:rPr>
            </a:br>
            <a:br>
              <a:rPr lang="en-US" altLang="ko-KR" sz="3300" dirty="0">
                <a:sym typeface="Wingdings" panose="05000000000000000000" pitchFamily="2" charset="2"/>
              </a:rPr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37745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AA3B2502-2D99-4E6A-B98B-1EC182E0E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3"/>
            <a:ext cx="509016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3EFC14-6D3A-4173-83AC-D18E1459C46A}"/>
              </a:ext>
            </a:extLst>
          </p:cNvPr>
          <p:cNvSpPr/>
          <p:nvPr/>
        </p:nvSpPr>
        <p:spPr>
          <a:xfrm>
            <a:off x="3474720" y="4577810"/>
            <a:ext cx="812800" cy="3732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266C70-907C-4AD0-9C65-B64982D99111}"/>
              </a:ext>
            </a:extLst>
          </p:cNvPr>
          <p:cNvGrpSpPr/>
          <p:nvPr/>
        </p:nvGrpSpPr>
        <p:grpSpPr>
          <a:xfrm>
            <a:off x="6096001" y="1040759"/>
            <a:ext cx="3030876" cy="1423288"/>
            <a:chOff x="4777273" y="378285"/>
            <a:chExt cx="3030876" cy="14232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4BFC1D-21AE-4412-AC2A-ECED41E26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36" t="12403" r="4853" b="9840"/>
            <a:stretch/>
          </p:blipFill>
          <p:spPr>
            <a:xfrm>
              <a:off x="4777273" y="378285"/>
              <a:ext cx="3030876" cy="14232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ED6524-56C7-490B-984F-FCC6E34A475F}"/>
                </a:ext>
              </a:extLst>
            </p:cNvPr>
            <p:cNvSpPr/>
            <p:nvPr/>
          </p:nvSpPr>
          <p:spPr>
            <a:xfrm>
              <a:off x="6317747" y="1234752"/>
              <a:ext cx="1314693" cy="4354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8BFBE75-56DA-446B-A5E0-149BB26F2D3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287520" y="1752404"/>
            <a:ext cx="1808480" cy="30120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59DDA7F-1E16-431A-A257-03ED7B4A012A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8606566" y="2102458"/>
            <a:ext cx="775583" cy="908497"/>
          </a:xfrm>
          <a:prstGeom prst="straightConnector1">
            <a:avLst/>
          </a:prstGeom>
          <a:ln w="5715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B3862F8-4EA9-4643-959B-842AF7A15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9" t="11338" r="6030" b="13469"/>
          <a:stretch/>
        </p:blipFill>
        <p:spPr>
          <a:xfrm>
            <a:off x="8270956" y="3010954"/>
            <a:ext cx="2222384" cy="121560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D2ADE87-ACB4-48AD-BC83-D035D8700170}"/>
              </a:ext>
            </a:extLst>
          </p:cNvPr>
          <p:cNvSpPr/>
          <p:nvPr/>
        </p:nvSpPr>
        <p:spPr>
          <a:xfrm>
            <a:off x="6226704" y="1902295"/>
            <a:ext cx="1314693" cy="43542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56EF453-C9D0-478E-837A-CCB31BFFE0C2}"/>
              </a:ext>
            </a:extLst>
          </p:cNvPr>
          <p:cNvCxnSpPr>
            <a:cxnSpLocks/>
          </p:cNvCxnSpPr>
          <p:nvPr/>
        </p:nvCxnSpPr>
        <p:spPr>
          <a:xfrm>
            <a:off x="7225819" y="2102455"/>
            <a:ext cx="0" cy="908499"/>
          </a:xfrm>
          <a:prstGeom prst="straightConnector1">
            <a:avLst/>
          </a:prstGeom>
          <a:ln w="5715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2DACE696-DDE0-4C46-95C5-DDFC27D27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141" y="3010954"/>
            <a:ext cx="2071359" cy="12156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227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BFA42-4E88-4941-9F78-B9AAF374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마이페이지</a:t>
            </a:r>
            <a:br>
              <a:rPr lang="en-US" altLang="ko-KR" sz="4800" dirty="0"/>
            </a:br>
            <a:r>
              <a:rPr lang="en-US" altLang="ko-KR" sz="4000" b="1" dirty="0"/>
              <a:t>(</a:t>
            </a:r>
            <a:r>
              <a:rPr lang="ko-KR" altLang="en-US" sz="4000" b="1" dirty="0"/>
              <a:t>일반회원</a:t>
            </a:r>
            <a:r>
              <a:rPr lang="en-US" altLang="ko-KR" sz="4000" b="1" dirty="0"/>
              <a:t>)</a:t>
            </a:r>
            <a:br>
              <a:rPr lang="en-US" altLang="ko-KR" sz="4000" dirty="0"/>
            </a:br>
            <a:r>
              <a:rPr lang="ko-KR" altLang="en-US" sz="4000" b="1" dirty="0"/>
              <a:t>예약 현황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7F376-B73D-4F5E-8E86-D12EF7576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55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BC1D660-4776-40A4-87D9-5DFAEE4FA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4"/>
            <a:ext cx="5110480" cy="6844496"/>
          </a:xfrm>
          <a:prstGeom prst="rect">
            <a:avLst/>
          </a:prstGeom>
        </p:spPr>
      </p:pic>
      <p:pic>
        <p:nvPicPr>
          <p:cNvPr id="5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7EFE806-E9AA-49CB-B86E-6593C515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40" y="669523"/>
            <a:ext cx="2942595" cy="3347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B6CA3F-9AF3-4309-A5C1-8E794BB86857}"/>
              </a:ext>
            </a:extLst>
          </p:cNvPr>
          <p:cNvSpPr txBox="1"/>
          <p:nvPr/>
        </p:nvSpPr>
        <p:spPr>
          <a:xfrm>
            <a:off x="8423110" y="1576479"/>
            <a:ext cx="22658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환불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하기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버튼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누르면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재확인</a:t>
            </a:r>
            <a:endParaRPr lang="en-US" altLang="ko-KR" sz="1200" dirty="0">
              <a:ea typeface="맑은 고딕"/>
              <a:cs typeface="Calibri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BD54C7-5EF9-4AE5-9BF3-C18ACA58A3CC}"/>
              </a:ext>
            </a:extLst>
          </p:cNvPr>
          <p:cNvSpPr/>
          <p:nvPr/>
        </p:nvSpPr>
        <p:spPr>
          <a:xfrm>
            <a:off x="6993837" y="1520975"/>
            <a:ext cx="1365472" cy="35420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D62514-EB9B-421F-9599-9B7E9A53A7AA}"/>
              </a:ext>
            </a:extLst>
          </p:cNvPr>
          <p:cNvSpPr/>
          <p:nvPr/>
        </p:nvSpPr>
        <p:spPr>
          <a:xfrm>
            <a:off x="6299201" y="3435753"/>
            <a:ext cx="1641675" cy="3349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E3C5759-3E54-40A1-864B-124F091A9A0E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4389119" y="1698076"/>
            <a:ext cx="2604719" cy="249310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6F2CD1-20CF-4B9A-A693-51DD9A3CE80A}"/>
              </a:ext>
            </a:extLst>
          </p:cNvPr>
          <p:cNvSpPr/>
          <p:nvPr/>
        </p:nvSpPr>
        <p:spPr>
          <a:xfrm>
            <a:off x="3604245" y="4054200"/>
            <a:ext cx="784875" cy="27396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5C2E81A-916D-4C29-BA39-D3EF480DEE39}"/>
              </a:ext>
            </a:extLst>
          </p:cNvPr>
          <p:cNvCxnSpPr>
            <a:cxnSpLocks/>
          </p:cNvCxnSpPr>
          <p:nvPr/>
        </p:nvCxnSpPr>
        <p:spPr>
          <a:xfrm>
            <a:off x="7234380" y="1896172"/>
            <a:ext cx="55659" cy="1539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19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34650" y="1869250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/>
              <a:t>기획</a:t>
            </a:r>
            <a:endParaRPr lang="en-US" altLang="ko-KR" sz="4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39308F-63E6-4169-A3C6-B7B86B0DC1DD}"/>
              </a:ext>
            </a:extLst>
          </p:cNvPr>
          <p:cNvSpPr txBox="1"/>
          <p:nvPr/>
        </p:nvSpPr>
        <p:spPr>
          <a:xfrm>
            <a:off x="7659796" y="3110121"/>
            <a:ext cx="3559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 b="1" dirty="0"/>
              <a:t>01</a:t>
            </a:r>
            <a:r>
              <a:rPr lang="ko-KR" altLang="en-US" sz="3200" b="1" dirty="0"/>
              <a:t>_개발배경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EB924-D22E-4414-A412-2C69DB65322B}"/>
              </a:ext>
            </a:extLst>
          </p:cNvPr>
          <p:cNvSpPr txBox="1"/>
          <p:nvPr/>
        </p:nvSpPr>
        <p:spPr>
          <a:xfrm>
            <a:off x="7680597" y="3795738"/>
            <a:ext cx="3559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 b="1" dirty="0"/>
              <a:t>0</a:t>
            </a:r>
            <a:r>
              <a:rPr lang="ko-KR" altLang="en-US" sz="3200" b="1" dirty="0"/>
              <a:t>2_구현목표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F4CF1-D9CD-4C75-B0F9-A7D903FA2EE8}"/>
              </a:ext>
            </a:extLst>
          </p:cNvPr>
          <p:cNvSpPr txBox="1"/>
          <p:nvPr/>
        </p:nvSpPr>
        <p:spPr>
          <a:xfrm>
            <a:off x="7680597" y="4443496"/>
            <a:ext cx="3722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 b="1" dirty="0"/>
              <a:t>0</a:t>
            </a:r>
            <a:r>
              <a:rPr lang="ko-KR" altLang="en-US" sz="3200" b="1" dirty="0"/>
              <a:t>3_요구사항명세서</a:t>
            </a:r>
          </a:p>
        </p:txBody>
      </p:sp>
    </p:spTree>
    <p:extLst>
      <p:ext uri="{BB962C8B-B14F-4D97-AF65-F5344CB8AC3E}">
        <p14:creationId xmlns:p14="http://schemas.microsoft.com/office/powerpoint/2010/main" val="365427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7E1BA4-3E57-46A0-AFA1-6590F79A9732}"/>
              </a:ext>
            </a:extLst>
          </p:cNvPr>
          <p:cNvSpPr txBox="1"/>
          <p:nvPr/>
        </p:nvSpPr>
        <p:spPr>
          <a:xfrm>
            <a:off x="0" y="1930"/>
            <a:ext cx="42265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3000" dirty="0" err="1">
                <a:ea typeface="맑은 고딕"/>
                <a:cs typeface="Calibri"/>
              </a:rPr>
              <a:t>예약</a:t>
            </a:r>
            <a:r>
              <a:rPr lang="en-US" altLang="ko-KR" sz="3000" dirty="0">
                <a:ea typeface="맑은 고딕"/>
                <a:cs typeface="Calibri"/>
              </a:rPr>
              <a:t> </a:t>
            </a:r>
            <a:r>
              <a:rPr lang="en-US" altLang="ko-KR" sz="3000" dirty="0" err="1">
                <a:ea typeface="맑은 고딕"/>
                <a:cs typeface="Calibri"/>
              </a:rPr>
              <a:t>현황이</a:t>
            </a:r>
            <a:r>
              <a:rPr lang="en-US" altLang="ko-KR" sz="3000" dirty="0">
                <a:ea typeface="맑은 고딕"/>
                <a:cs typeface="Calibri"/>
              </a:rPr>
              <a:t> </a:t>
            </a:r>
            <a:r>
              <a:rPr lang="en-US" altLang="ko-KR" sz="3000" dirty="0" err="1">
                <a:ea typeface="맑은 고딕"/>
                <a:cs typeface="Calibri"/>
              </a:rPr>
              <a:t>없을</a:t>
            </a:r>
            <a:r>
              <a:rPr lang="en-US" altLang="ko-KR" sz="3000" dirty="0">
                <a:ea typeface="맑은 고딕"/>
                <a:cs typeface="Calibri"/>
              </a:rPr>
              <a:t> </a:t>
            </a:r>
            <a:r>
              <a:rPr lang="en-US" altLang="ko-KR" sz="3000" dirty="0" err="1">
                <a:ea typeface="맑은 고딕"/>
                <a:cs typeface="Calibri"/>
              </a:rPr>
              <a:t>경우</a:t>
            </a:r>
            <a:endParaRPr lang="en-US" altLang="ko-KR" sz="3000" dirty="0">
              <a:ea typeface="맑은 고딕"/>
              <a:cs typeface="Calibri"/>
            </a:endParaRPr>
          </a:p>
        </p:txBody>
      </p:sp>
      <p:pic>
        <p:nvPicPr>
          <p:cNvPr id="6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BFBB77-4495-462B-B6B6-0427A774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1" y="1930"/>
            <a:ext cx="5953760" cy="69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32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DFFAF-F5E2-4D8F-81FC-E219C624D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마이 페이지</a:t>
            </a:r>
            <a:br>
              <a:rPr lang="en-US" altLang="ko-KR" dirty="0"/>
            </a:br>
            <a:r>
              <a:rPr lang="en-US" altLang="ko-KR" sz="4000" b="1" dirty="0"/>
              <a:t>(</a:t>
            </a:r>
            <a:r>
              <a:rPr lang="ko-KR" altLang="en-US" sz="4000" b="1" dirty="0" err="1"/>
              <a:t>풋살장</a:t>
            </a:r>
            <a:r>
              <a:rPr lang="ko-KR" altLang="en-US" sz="4000" b="1" dirty="0"/>
              <a:t> 매니저 회원</a:t>
            </a:r>
            <a:r>
              <a:rPr lang="en-US" altLang="ko-KR" sz="4000" b="1" dirty="0"/>
              <a:t>)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C4F91-15EF-4525-B617-6151E4982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내 구장 정보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매니저 회원은 마이페이지 안에서</a:t>
            </a:r>
            <a:br>
              <a:rPr lang="en-US" altLang="ko-KR" dirty="0"/>
            </a:br>
            <a:r>
              <a:rPr lang="ko-KR" altLang="en-US" dirty="0"/>
              <a:t>구장을 등록할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089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5C2EA-E478-4046-A4B8-9DC5C52B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ko-KR" altLang="en-US" dirty="0" err="1"/>
              <a:t>내구장</a:t>
            </a:r>
            <a:r>
              <a:rPr lang="ko-KR" altLang="en-US" dirty="0"/>
              <a:t> 정보 </a:t>
            </a:r>
            <a:r>
              <a:rPr lang="en-US" altLang="ko-KR" dirty="0"/>
              <a:t>UI 1</a:t>
            </a:r>
            <a:br>
              <a:rPr lang="en-US" altLang="ko-KR" dirty="0"/>
            </a:br>
            <a:r>
              <a:rPr lang="ko-KR" altLang="en-US" dirty="0"/>
              <a:t>구장 등록</a:t>
            </a:r>
            <a:r>
              <a:rPr lang="en-US" altLang="ko-KR" dirty="0"/>
              <a:t>/ </a:t>
            </a:r>
            <a:r>
              <a:rPr lang="ko-KR" altLang="en-US" dirty="0"/>
              <a:t>구장 수정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734067-CA89-4CD4-9FD3-91002893E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5550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2D04D8-B31E-4FDA-8007-991F95753724}"/>
              </a:ext>
            </a:extLst>
          </p:cNvPr>
          <p:cNvGrpSpPr/>
          <p:nvPr/>
        </p:nvGrpSpPr>
        <p:grpSpPr>
          <a:xfrm>
            <a:off x="5527041" y="0"/>
            <a:ext cx="6664960" cy="6858000"/>
            <a:chOff x="5069941" y="0"/>
            <a:chExt cx="4074059" cy="6858000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D611A4E-6F05-4B7F-8AFA-2EC66E5DE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941" y="0"/>
              <a:ext cx="4074059" cy="6858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C07CB4C-C629-40DC-9DA2-32DF30935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41" t="14562" r="36734" b="21246"/>
            <a:stretch/>
          </p:blipFill>
          <p:spPr>
            <a:xfrm>
              <a:off x="5794310" y="3181738"/>
              <a:ext cx="2733869" cy="261257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2B0D799-2B02-438C-A2E3-F42F6BB8511D}"/>
              </a:ext>
            </a:extLst>
          </p:cNvPr>
          <p:cNvSpPr txBox="1"/>
          <p:nvPr/>
        </p:nvSpPr>
        <p:spPr>
          <a:xfrm>
            <a:off x="0" y="-7522"/>
            <a:ext cx="5069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내 구장 정보</a:t>
            </a:r>
            <a:endParaRPr lang="en-US" altLang="ko-KR" sz="5000" dirty="0"/>
          </a:p>
          <a:p>
            <a:r>
              <a:rPr lang="ko-KR" altLang="en-US" sz="3000" dirty="0"/>
              <a:t>구장 등록</a:t>
            </a:r>
          </a:p>
        </p:txBody>
      </p:sp>
    </p:spTree>
    <p:extLst>
      <p:ext uri="{BB962C8B-B14F-4D97-AF65-F5344CB8AC3E}">
        <p14:creationId xmlns:p14="http://schemas.microsoft.com/office/powerpoint/2010/main" val="2530350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C2EC6E-C244-4246-A1D2-86EF36D0B65D}"/>
              </a:ext>
            </a:extLst>
          </p:cNvPr>
          <p:cNvSpPr txBox="1"/>
          <p:nvPr/>
        </p:nvSpPr>
        <p:spPr>
          <a:xfrm>
            <a:off x="0" y="-3"/>
            <a:ext cx="50699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/>
              <a:t>내 구장 정보</a:t>
            </a:r>
            <a:endParaRPr lang="en-US" altLang="ko-KR" sz="5000" dirty="0"/>
          </a:p>
          <a:p>
            <a:r>
              <a:rPr lang="ko-KR" altLang="en-US" sz="3200" dirty="0"/>
              <a:t>구장 수정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52BBEFC-BD59-482C-BF50-04CA9A44D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63" y="0"/>
            <a:ext cx="4074059" cy="6858000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EFE25A3-2FBC-4332-9E95-C52F9DC8205C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6558643" y="3510644"/>
            <a:ext cx="1366520" cy="1203232"/>
          </a:xfrm>
          <a:prstGeom prst="bentConnector2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8DEFA4-85EF-4B3D-A3EF-46A8AB1BE214}"/>
              </a:ext>
            </a:extLst>
          </p:cNvPr>
          <p:cNvGrpSpPr/>
          <p:nvPr/>
        </p:nvGrpSpPr>
        <p:grpSpPr>
          <a:xfrm>
            <a:off x="7843521" y="0"/>
            <a:ext cx="4348481" cy="6858000"/>
            <a:chOff x="4489876" y="205272"/>
            <a:chExt cx="4038303" cy="6522096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E96EC04-ABB3-43C8-B74A-24EDD1D2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876" y="205272"/>
              <a:ext cx="4038303" cy="6522096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8E320C7-1FF0-4A29-8C32-5DAC64285668}"/>
                </a:ext>
              </a:extLst>
            </p:cNvPr>
            <p:cNvSpPr/>
            <p:nvPr/>
          </p:nvSpPr>
          <p:spPr>
            <a:xfrm>
              <a:off x="5477069" y="6046237"/>
              <a:ext cx="1959429" cy="223934"/>
            </a:xfrm>
            <a:prstGeom prst="roundRect">
              <a:avLst/>
            </a:prstGeom>
            <a:solidFill>
              <a:srgbClr val="4CE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수정하기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126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5C2EA-E478-4046-A4B8-9DC5C52B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ko-KR" altLang="en-US" dirty="0" err="1"/>
              <a:t>내구장</a:t>
            </a:r>
            <a:r>
              <a:rPr lang="ko-KR" altLang="en-US" dirty="0"/>
              <a:t> 정보 </a:t>
            </a:r>
            <a:r>
              <a:rPr lang="en-US" altLang="ko-KR" dirty="0"/>
              <a:t>UI 2</a:t>
            </a:r>
            <a:br>
              <a:rPr lang="en-US" altLang="ko-KR" dirty="0"/>
            </a:br>
            <a:r>
              <a:rPr lang="ko-KR" altLang="en-US" dirty="0"/>
              <a:t>구장 등록</a:t>
            </a:r>
            <a:r>
              <a:rPr lang="en-US" altLang="ko-KR" dirty="0"/>
              <a:t>/ </a:t>
            </a:r>
            <a:r>
              <a:rPr lang="ko-KR" altLang="en-US" dirty="0"/>
              <a:t>구장 수정</a:t>
            </a:r>
          </a:p>
        </p:txBody>
      </p:sp>
    </p:spTree>
    <p:extLst>
      <p:ext uri="{BB962C8B-B14F-4D97-AF65-F5344CB8AC3E}">
        <p14:creationId xmlns:p14="http://schemas.microsoft.com/office/powerpoint/2010/main" val="2406737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DE7992B-A63E-467E-8266-371AE0DCA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40" y="0"/>
            <a:ext cx="448056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745E6B-A33E-47FD-A945-669371A4FD9F}"/>
              </a:ext>
            </a:extLst>
          </p:cNvPr>
          <p:cNvSpPr txBox="1"/>
          <p:nvPr/>
        </p:nvSpPr>
        <p:spPr>
          <a:xfrm>
            <a:off x="0" y="-22148"/>
            <a:ext cx="50699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/>
              <a:t>내 구장 정보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6984A4B-8262-4E86-A6E8-B72E606C1939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rot="10800000">
            <a:off x="7426960" y="3429000"/>
            <a:ext cx="3352800" cy="85841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B8BAF3-1F87-4CF9-A935-81A4B3635383}"/>
              </a:ext>
            </a:extLst>
          </p:cNvPr>
          <p:cNvGrpSpPr/>
          <p:nvPr/>
        </p:nvGrpSpPr>
        <p:grpSpPr>
          <a:xfrm>
            <a:off x="3168573" y="0"/>
            <a:ext cx="4258388" cy="6858000"/>
            <a:chOff x="4395525" y="205272"/>
            <a:chExt cx="4132655" cy="6522096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3D11F22-6176-49D6-B0AA-512C36B97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525" y="205272"/>
              <a:ext cx="4132655" cy="6522096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26DE7D5-EEF5-4314-8DAA-BAE35D63265C}"/>
                </a:ext>
              </a:extLst>
            </p:cNvPr>
            <p:cNvSpPr/>
            <p:nvPr/>
          </p:nvSpPr>
          <p:spPr>
            <a:xfrm>
              <a:off x="5477069" y="6046237"/>
              <a:ext cx="1959429" cy="223934"/>
            </a:xfrm>
            <a:prstGeom prst="roundRect">
              <a:avLst/>
            </a:prstGeom>
            <a:solidFill>
              <a:srgbClr val="4CE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수정하기</a:t>
              </a: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DBBE1ED-31EA-404D-B529-6E44247874DB}"/>
              </a:ext>
            </a:extLst>
          </p:cNvPr>
          <p:cNvSpPr/>
          <p:nvPr/>
        </p:nvSpPr>
        <p:spPr>
          <a:xfrm>
            <a:off x="10779761" y="4152123"/>
            <a:ext cx="709956" cy="2705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942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9F35E-5111-4D3A-A4D5-0B5E63938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마이페이지</a:t>
            </a:r>
            <a:br>
              <a:rPr lang="en-US" altLang="ko-KR" dirty="0"/>
            </a:br>
            <a:r>
              <a:rPr lang="en-US" altLang="ko-KR" sz="4400" b="1" dirty="0"/>
              <a:t>(</a:t>
            </a:r>
            <a:r>
              <a:rPr lang="ko-KR" altLang="en-US" sz="4400" b="1" dirty="0" err="1"/>
              <a:t>풋살장</a:t>
            </a:r>
            <a:r>
              <a:rPr lang="ko-KR" altLang="en-US" sz="4400" b="1" dirty="0"/>
              <a:t> 매니저</a:t>
            </a:r>
            <a:r>
              <a:rPr lang="en-US" altLang="ko-KR" sz="4400" b="1" dirty="0"/>
              <a:t>)</a:t>
            </a:r>
            <a:br>
              <a:rPr lang="en-US" altLang="ko-KR" sz="4400" dirty="0"/>
            </a:br>
            <a:r>
              <a:rPr lang="ko-KR" altLang="en-US" sz="3200" b="1" dirty="0"/>
              <a:t>예약자 현황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84F0C8-B595-4052-AFCB-EF393B8BF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051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9C1DD-ABB6-4115-9F04-3E68E4891324}"/>
              </a:ext>
            </a:extLst>
          </p:cNvPr>
          <p:cNvSpPr txBox="1">
            <a:spLocks/>
          </p:cNvSpPr>
          <p:nvPr/>
        </p:nvSpPr>
        <p:spPr>
          <a:xfrm>
            <a:off x="10161" y="2"/>
            <a:ext cx="7886700" cy="217812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구장 예약자 현황</a:t>
            </a:r>
            <a:endParaRPr lang="en-US" altLang="ko-KR" sz="4000" dirty="0"/>
          </a:p>
          <a:p>
            <a:pPr marL="342891" indent="-342891">
              <a:buFontTx/>
              <a:buChar char="-"/>
            </a:pPr>
            <a:r>
              <a:rPr lang="ko-KR" altLang="en-US" sz="2000" dirty="0"/>
              <a:t>데이터가 존재하지 않을 경우</a:t>
            </a:r>
            <a:endParaRPr lang="en-US" altLang="ko-KR" sz="2000" dirty="0"/>
          </a:p>
          <a:p>
            <a:pPr marL="342891" indent="-342891">
              <a:buFontTx/>
              <a:buChar char="-"/>
            </a:pPr>
            <a:r>
              <a:rPr lang="ko-KR" altLang="en-US" sz="2000" dirty="0"/>
              <a:t>매니저 회원으로 회원 가입 직후일 때</a:t>
            </a:r>
            <a:endParaRPr lang="en-US" altLang="ko-KR" sz="20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3F3EB97-DE1E-4A94-906F-EC53B782B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41" y="0"/>
            <a:ext cx="5598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7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BCAE906-7766-4F21-95B2-E16583FF954C}"/>
              </a:ext>
            </a:extLst>
          </p:cNvPr>
          <p:cNvSpPr txBox="1">
            <a:spLocks/>
          </p:cNvSpPr>
          <p:nvPr/>
        </p:nvSpPr>
        <p:spPr>
          <a:xfrm>
            <a:off x="1" y="476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구장 예약자 현황</a:t>
            </a:r>
            <a:endParaRPr lang="en-US" altLang="ko-KR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데이터가 존재할 경우</a:t>
            </a:r>
            <a:endParaRPr lang="en-US" altLang="ko-KR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7EDC0E6-872E-49D7-8C34-1D694AD98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41" y="0"/>
            <a:ext cx="5598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095124" y="3990110"/>
            <a:ext cx="1677837" cy="16778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83044" y="2852690"/>
            <a:ext cx="3559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 b="1" dirty="0"/>
              <a:t>01</a:t>
            </a:r>
            <a:r>
              <a:rPr lang="ko-KR" altLang="en-US" sz="3200" b="1" dirty="0"/>
              <a:t>_개발배경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85573" y="2455671"/>
            <a:ext cx="1534439" cy="15344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0193449" y="361738"/>
            <a:ext cx="1534439" cy="1534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DFFAF-F5E2-4D8F-81FC-E219C624D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868813"/>
            <a:ext cx="7772400" cy="3894991"/>
          </a:xfrm>
        </p:spPr>
        <p:txBody>
          <a:bodyPr>
            <a:normAutofit/>
          </a:bodyPr>
          <a:lstStyle/>
          <a:p>
            <a:r>
              <a:rPr lang="ko-KR" altLang="en-US" dirty="0"/>
              <a:t>매치 신청 과정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3200" dirty="0"/>
              <a:t>매치 신청은 팀대표만이</a:t>
            </a:r>
            <a:br>
              <a:rPr lang="en-US" altLang="ko-KR" sz="3200" dirty="0"/>
            </a:br>
            <a:r>
              <a:rPr lang="ko-KR" altLang="en-US" sz="3200" dirty="0"/>
              <a:t>가능하다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755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C9F1CA-FD37-4033-9DE6-AB582327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5590" cy="68580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58CA1C-AF96-4090-8C18-D1639FB4126B}"/>
              </a:ext>
            </a:extLst>
          </p:cNvPr>
          <p:cNvSpPr/>
          <p:nvPr/>
        </p:nvSpPr>
        <p:spPr>
          <a:xfrm>
            <a:off x="4435799" y="3546229"/>
            <a:ext cx="363895" cy="16398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71DD848C-C059-4D0D-8B65-3FB88EA65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859" y="51002"/>
            <a:ext cx="1846211" cy="5536999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68EEA87-B7F7-4243-8162-E027F280C30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96416" y="1230775"/>
            <a:ext cx="2900720" cy="1894167"/>
          </a:xfrm>
          <a:prstGeom prst="bentConnector3">
            <a:avLst>
              <a:gd name="adj1" fmla="val 99386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BD8814A-EF35-4DBA-BDE8-0C4427DC02D3}"/>
              </a:ext>
            </a:extLst>
          </p:cNvPr>
          <p:cNvSpPr/>
          <p:nvPr/>
        </p:nvSpPr>
        <p:spPr>
          <a:xfrm>
            <a:off x="7610763" y="810413"/>
            <a:ext cx="828381" cy="2550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3FCDDB-F4A8-49AB-B9FE-2A514F5F80AF}"/>
              </a:ext>
            </a:extLst>
          </p:cNvPr>
          <p:cNvSpPr/>
          <p:nvPr/>
        </p:nvSpPr>
        <p:spPr>
          <a:xfrm>
            <a:off x="7173598" y="5076601"/>
            <a:ext cx="892133" cy="2641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CE21F41-574B-4331-A775-A612DF6D08F5}"/>
              </a:ext>
            </a:extLst>
          </p:cNvPr>
          <p:cNvSpPr/>
          <p:nvPr/>
        </p:nvSpPr>
        <p:spPr>
          <a:xfrm>
            <a:off x="7173598" y="2148401"/>
            <a:ext cx="892133" cy="2907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52187D-6C01-4AE4-90E4-7ECCFEBE1AB3}"/>
              </a:ext>
            </a:extLst>
          </p:cNvPr>
          <p:cNvSpPr/>
          <p:nvPr/>
        </p:nvSpPr>
        <p:spPr>
          <a:xfrm>
            <a:off x="7169250" y="3525408"/>
            <a:ext cx="855703" cy="35325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3492DC-B72B-45E1-8313-FFABCC9A85E1}"/>
              </a:ext>
            </a:extLst>
          </p:cNvPr>
          <p:cNvCxnSpPr>
            <a:cxnSpLocks/>
          </p:cNvCxnSpPr>
          <p:nvPr/>
        </p:nvCxnSpPr>
        <p:spPr>
          <a:xfrm flipH="1">
            <a:off x="7616965" y="1065473"/>
            <a:ext cx="407988" cy="10829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12827B-E279-4D7C-B0CE-4844B7A506C4}"/>
              </a:ext>
            </a:extLst>
          </p:cNvPr>
          <p:cNvSpPr txBox="1"/>
          <p:nvPr/>
        </p:nvSpPr>
        <p:spPr>
          <a:xfrm>
            <a:off x="8567796" y="443703"/>
            <a:ext cx="21694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매칭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신청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가능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팀에게만</a:t>
            </a:r>
            <a:r>
              <a:rPr lang="en-US" altLang="ko-KR" sz="1200" dirty="0">
                <a:ea typeface="맑은 고딕"/>
                <a:cs typeface="Calibri"/>
              </a:rPr>
              <a:t> </a:t>
            </a:r>
          </a:p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신청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가능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C1DDB-8FC6-400C-B9B9-321F2928F0CD}"/>
              </a:ext>
            </a:extLst>
          </p:cNvPr>
          <p:cNvSpPr txBox="1"/>
          <p:nvPr/>
        </p:nvSpPr>
        <p:spPr>
          <a:xfrm>
            <a:off x="8567796" y="3220439"/>
            <a:ext cx="21694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만약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본인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소속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팀에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이미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신청을</a:t>
            </a:r>
            <a:r>
              <a:rPr lang="en-US" altLang="ko-KR" sz="1200" dirty="0">
                <a:ea typeface="맑은 고딕"/>
                <a:cs typeface="Calibri"/>
              </a:rPr>
              <a:t> 누를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BAB24-3F81-4BAE-ABFA-FB2487B04125}"/>
              </a:ext>
            </a:extLst>
          </p:cNvPr>
          <p:cNvSpPr txBox="1"/>
          <p:nvPr/>
        </p:nvSpPr>
        <p:spPr>
          <a:xfrm>
            <a:off x="8540070" y="4823717"/>
            <a:ext cx="21694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중복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신청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불가</a:t>
            </a:r>
            <a:endParaRPr lang="en-US" altLang="ko-KR" sz="12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59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D201506-A931-4078-879B-859190DB1B96}"/>
              </a:ext>
            </a:extLst>
          </p:cNvPr>
          <p:cNvSpPr txBox="1">
            <a:spLocks/>
          </p:cNvSpPr>
          <p:nvPr/>
        </p:nvSpPr>
        <p:spPr>
          <a:xfrm>
            <a:off x="2667003" y="1999615"/>
            <a:ext cx="6858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ko-KR" altLang="en-US" dirty="0">
                <a:ea typeface="맑은 고딕"/>
              </a:rPr>
              <a:t>매치 등록 과정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>
                <a:ea typeface="맑은 고딕"/>
              </a:rPr>
              <a:t>매치 등록은 팀대표만이</a:t>
            </a:r>
            <a:br>
              <a:rPr lang="en-US" altLang="ko-KR" dirty="0"/>
            </a:br>
            <a:r>
              <a:rPr lang="ko-KR" altLang="en-US" dirty="0">
                <a:ea typeface="맑은 고딕"/>
              </a:rPr>
              <a:t>가능하다</a:t>
            </a:r>
          </a:p>
        </p:txBody>
      </p:sp>
    </p:spTree>
    <p:extLst>
      <p:ext uri="{BB962C8B-B14F-4D97-AF65-F5344CB8AC3E}">
        <p14:creationId xmlns:p14="http://schemas.microsoft.com/office/powerpoint/2010/main" val="2900280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CFAFCA4-C853-4247-A396-2AC5F618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46" y="961759"/>
            <a:ext cx="2041935" cy="4114800"/>
          </a:xfrm>
          <a:prstGeom prst="rect">
            <a:avLst/>
          </a:prstGeom>
        </p:spPr>
      </p:pic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569EE82-B69B-4507-B103-1F4CC329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642"/>
            <a:ext cx="5533140" cy="686528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909447-36B4-4DB1-A187-EBDAC61B135B}"/>
              </a:ext>
            </a:extLst>
          </p:cNvPr>
          <p:cNvSpPr/>
          <p:nvPr/>
        </p:nvSpPr>
        <p:spPr>
          <a:xfrm>
            <a:off x="7592547" y="1453163"/>
            <a:ext cx="892133" cy="2641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A3D8E2F-DCF2-403E-AF29-A09C6B8FC5EE}"/>
              </a:ext>
            </a:extLst>
          </p:cNvPr>
          <p:cNvSpPr/>
          <p:nvPr/>
        </p:nvSpPr>
        <p:spPr>
          <a:xfrm>
            <a:off x="7118953" y="2272846"/>
            <a:ext cx="873919" cy="2004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997679-3C93-4BFF-8BB0-83F8E4860926}"/>
              </a:ext>
            </a:extLst>
          </p:cNvPr>
          <p:cNvSpPr/>
          <p:nvPr/>
        </p:nvSpPr>
        <p:spPr>
          <a:xfrm>
            <a:off x="7118953" y="3065204"/>
            <a:ext cx="873919" cy="2004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D35065A-CFAF-4FCC-A304-D8233D037225}"/>
              </a:ext>
            </a:extLst>
          </p:cNvPr>
          <p:cNvSpPr/>
          <p:nvPr/>
        </p:nvSpPr>
        <p:spPr>
          <a:xfrm>
            <a:off x="7118951" y="4294726"/>
            <a:ext cx="873919" cy="2004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464B30B-C256-4CBE-84B6-AB57402F98A8}"/>
              </a:ext>
            </a:extLst>
          </p:cNvPr>
          <p:cNvSpPr/>
          <p:nvPr/>
        </p:nvSpPr>
        <p:spPr>
          <a:xfrm>
            <a:off x="4368465" y="2518749"/>
            <a:ext cx="591584" cy="2641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942EBB7F-9A57-4C7C-8991-60704BF1FA95}"/>
              </a:ext>
            </a:extLst>
          </p:cNvPr>
          <p:cNvCxnSpPr>
            <a:cxnSpLocks/>
          </p:cNvCxnSpPr>
          <p:nvPr/>
        </p:nvCxnSpPr>
        <p:spPr>
          <a:xfrm flipV="1">
            <a:off x="5031746" y="1592719"/>
            <a:ext cx="2559175" cy="104761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464277-28D4-47B4-8E01-8C64730048A3}"/>
              </a:ext>
            </a:extLst>
          </p:cNvPr>
          <p:cNvSpPr txBox="1"/>
          <p:nvPr/>
        </p:nvSpPr>
        <p:spPr>
          <a:xfrm>
            <a:off x="7013999" y="-36525"/>
            <a:ext cx="2408835" cy="900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051" dirty="0">
              <a:latin typeface="Arial Black"/>
              <a:ea typeface="맑은 고딕"/>
              <a:cs typeface="Calibri"/>
            </a:endParaRPr>
          </a:p>
          <a:p>
            <a:pPr algn="ctr"/>
            <a:r>
              <a:rPr lang="en-US" altLang="ko-KR" sz="1400" dirty="0">
                <a:ea typeface="+mn-lt"/>
                <a:cs typeface="+mn-lt"/>
              </a:rPr>
              <a:t>“</a:t>
            </a:r>
            <a:r>
              <a:rPr lang="ko-KR" altLang="en-US" sz="1400" b="1" dirty="0" err="1">
                <a:ea typeface="+mn-lt"/>
                <a:cs typeface="+mn-lt"/>
              </a:rPr>
              <a:t>풋살</a:t>
            </a:r>
            <a:r>
              <a:rPr lang="ko-KR" altLang="en-US" sz="1400" b="1" dirty="0">
                <a:ea typeface="+mn-lt"/>
                <a:cs typeface="+mn-lt"/>
              </a:rPr>
              <a:t> 사랑구단</a:t>
            </a:r>
            <a:r>
              <a:rPr lang="en-US" altLang="ko-KR" sz="1400" b="1" dirty="0">
                <a:ea typeface="+mn-lt"/>
                <a:cs typeface="+mn-lt"/>
              </a:rPr>
              <a:t>”</a:t>
            </a:r>
            <a:r>
              <a:rPr lang="ko-KR" altLang="en-US" sz="1400" b="1" dirty="0">
                <a:ea typeface="+mn-lt"/>
                <a:cs typeface="+mn-lt"/>
              </a:rPr>
              <a:t> 팀 대표가 </a:t>
            </a:r>
            <a:endParaRPr lang="en-US" altLang="ko-KR" sz="1400" dirty="0">
              <a:ea typeface="+mn-lt"/>
              <a:cs typeface="+mn-lt"/>
            </a:endParaRPr>
          </a:p>
          <a:p>
            <a:pPr algn="ctr"/>
            <a:r>
              <a:rPr lang="ko-KR" altLang="en-US" sz="1400" b="1" dirty="0">
                <a:ea typeface="+mn-lt"/>
                <a:cs typeface="+mn-lt"/>
              </a:rPr>
              <a:t>“성동 유나이티드</a:t>
            </a:r>
            <a:r>
              <a:rPr lang="en-US" altLang="ko-KR" sz="1400" b="1" dirty="0">
                <a:ea typeface="+mn-lt"/>
                <a:cs typeface="+mn-lt"/>
              </a:rPr>
              <a:t>” </a:t>
            </a:r>
            <a:r>
              <a:rPr lang="ko-KR" altLang="en-US" sz="1400" b="1" dirty="0">
                <a:ea typeface="+mn-lt"/>
                <a:cs typeface="+mn-lt"/>
              </a:rPr>
              <a:t>팀에게 매치를 신청한다</a:t>
            </a:r>
            <a:r>
              <a:rPr lang="en-US" altLang="ko-KR" sz="1400" b="1" dirty="0">
                <a:ea typeface="+mn-lt"/>
                <a:cs typeface="+mn-lt"/>
              </a:rPr>
              <a:t>.</a:t>
            </a:r>
            <a:endParaRPr lang="en-US" altLang="ko-KR" sz="1400" dirty="0">
              <a:ea typeface="+mn-lt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A8647B-40FC-4A05-8780-6A6EAF0B03BB}"/>
              </a:ext>
            </a:extLst>
          </p:cNvPr>
          <p:cNvSpPr txBox="1"/>
          <p:nvPr/>
        </p:nvSpPr>
        <p:spPr>
          <a:xfrm>
            <a:off x="8567796" y="1005477"/>
            <a:ext cx="2169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매치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등록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버튼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누르면</a:t>
            </a:r>
            <a:endParaRPr lang="en-US" altLang="ko-KR" sz="1200" dirty="0">
              <a:ea typeface="맑은 고딕"/>
              <a:cs typeface="Calibri"/>
            </a:endParaRPr>
          </a:p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구장을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예약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했을</a:t>
            </a:r>
            <a:r>
              <a:rPr lang="en-US" altLang="ko-KR" sz="1200" dirty="0">
                <a:ea typeface="맑은 고딕"/>
                <a:cs typeface="Calibri"/>
              </a:rPr>
              <a:t> 때 </a:t>
            </a:r>
            <a:r>
              <a:rPr lang="en-US" altLang="ko-KR" sz="1200" dirty="0" err="1">
                <a:ea typeface="맑은 고딕"/>
                <a:cs typeface="Calibri"/>
              </a:rPr>
              <a:t>받은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예약코드</a:t>
            </a:r>
            <a:r>
              <a:rPr lang="en-US" altLang="ko-KR" sz="1200" dirty="0">
                <a:ea typeface="맑은 고딕"/>
                <a:cs typeface="Calibri"/>
              </a:rPr>
              <a:t> </a:t>
            </a:r>
            <a:r>
              <a:rPr lang="en-US" altLang="ko-KR" sz="1200" dirty="0" err="1">
                <a:ea typeface="맑은 고딕"/>
                <a:cs typeface="Calibri"/>
              </a:rPr>
              <a:t>입력</a:t>
            </a:r>
            <a:endParaRPr lang="en-US" altLang="ko-KR" sz="1200" dirty="0">
              <a:ea typeface="맑은 고딕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626989-B480-45C9-BEA3-025F8570FDBA}"/>
              </a:ext>
            </a:extLst>
          </p:cNvPr>
          <p:cNvSpPr txBox="1"/>
          <p:nvPr/>
        </p:nvSpPr>
        <p:spPr>
          <a:xfrm>
            <a:off x="8494934" y="1907124"/>
            <a:ext cx="21694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예약코드가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유효할시</a:t>
            </a:r>
            <a:r>
              <a:rPr lang="en-US" altLang="ko-KR" sz="1200" dirty="0">
                <a:ea typeface="맑은 고딕"/>
                <a:cs typeface="Calibri"/>
              </a:rPr>
              <a:t> </a:t>
            </a:r>
          </a:p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매치등록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가능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67991B-C6E5-45CB-ACD3-79D0AA0D120F}"/>
              </a:ext>
            </a:extLst>
          </p:cNvPr>
          <p:cNvCxnSpPr/>
          <p:nvPr/>
        </p:nvCxnSpPr>
        <p:spPr>
          <a:xfrm flipH="1">
            <a:off x="7342713" y="1739432"/>
            <a:ext cx="479059" cy="714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94C2A95-EE2E-4A91-9B5E-E8D808FD3E72}"/>
              </a:ext>
            </a:extLst>
          </p:cNvPr>
          <p:cNvCxnSpPr/>
          <p:nvPr/>
        </p:nvCxnSpPr>
        <p:spPr>
          <a:xfrm flipH="1">
            <a:off x="7973982" y="1596559"/>
            <a:ext cx="87433" cy="279055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255554-69C5-4394-B55C-4FA5FC54D6F8}"/>
              </a:ext>
            </a:extLst>
          </p:cNvPr>
          <p:cNvSpPr txBox="1"/>
          <p:nvPr/>
        </p:nvSpPr>
        <p:spPr>
          <a:xfrm>
            <a:off x="8485828" y="3983650"/>
            <a:ext cx="21694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예약코드</a:t>
            </a:r>
            <a:r>
              <a:rPr lang="en-US" altLang="ko-KR" sz="1200" dirty="0">
                <a:ea typeface="맑은 고딕"/>
                <a:cs typeface="Calibri"/>
              </a:rPr>
              <a:t> </a:t>
            </a:r>
            <a:r>
              <a:rPr lang="en-US" altLang="ko-KR" sz="1200" dirty="0" err="1">
                <a:ea typeface="맑은 고딕"/>
                <a:cs typeface="Calibri"/>
              </a:rPr>
              <a:t>유효하지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않을시</a:t>
            </a:r>
          </a:p>
          <a:p>
            <a:pPr algn="ctr"/>
            <a:r>
              <a:rPr lang="en-US" altLang="ko-KR" sz="1200" dirty="0" err="1">
                <a:ea typeface="맑은 고딕"/>
                <a:cs typeface="Calibri"/>
              </a:rPr>
              <a:t>매치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dirty="0" err="1">
                <a:ea typeface="맑은 고딕"/>
                <a:cs typeface="Calibri"/>
              </a:rPr>
              <a:t>등록이</a:t>
            </a:r>
            <a:r>
              <a:rPr lang="en-US" altLang="ko-KR" sz="1200" dirty="0">
                <a:ea typeface="맑은 고딕"/>
                <a:cs typeface="Calibri"/>
              </a:rPr>
              <a:t>  </a:t>
            </a:r>
            <a:r>
              <a:rPr lang="en-US" altLang="ko-KR" sz="1200" dirty="0" err="1">
                <a:ea typeface="맑은 고딕"/>
                <a:cs typeface="Calibri"/>
              </a:rPr>
              <a:t>불가능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63C343-A250-4700-9A99-D59654853DD9}"/>
              </a:ext>
            </a:extLst>
          </p:cNvPr>
          <p:cNvSpPr txBox="1"/>
          <p:nvPr/>
        </p:nvSpPr>
        <p:spPr>
          <a:xfrm>
            <a:off x="8494934" y="2799667"/>
            <a:ext cx="21694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err="1">
                <a:ea typeface="맑은 고딕"/>
                <a:cs typeface="Calibri"/>
              </a:rPr>
              <a:t>만약</a:t>
            </a:r>
            <a:r>
              <a:rPr lang="en-US" altLang="ko-KR" sz="1200">
                <a:ea typeface="맑은 고딕"/>
                <a:cs typeface="Calibri"/>
              </a:rPr>
              <a:t>  포함되어 </a:t>
            </a:r>
            <a:r>
              <a:rPr lang="en-US" altLang="ko-KR" sz="1200" err="1">
                <a:ea typeface="맑은 고딕"/>
                <a:cs typeface="Calibri"/>
              </a:rPr>
              <a:t>있는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err="1">
                <a:ea typeface="맑은 고딕"/>
                <a:cs typeface="Calibri"/>
              </a:rPr>
              <a:t>팀이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err="1">
                <a:ea typeface="맑은 고딕"/>
                <a:cs typeface="Calibri"/>
              </a:rPr>
              <a:t>없을</a:t>
            </a:r>
            <a:r>
              <a:rPr lang="en-US" altLang="ko-KR" sz="1200" dirty="0">
                <a:ea typeface="맑은 고딕"/>
                <a:cs typeface="Calibri"/>
              </a:rPr>
              <a:t> </a:t>
            </a:r>
            <a:r>
              <a:rPr lang="en-US" altLang="ko-KR" sz="1200" err="1">
                <a:ea typeface="맑은 고딕"/>
                <a:cs typeface="Calibri"/>
              </a:rPr>
              <a:t>경우</a:t>
            </a:r>
            <a:endParaRPr lang="en-US" altLang="ko-KR" sz="1200">
              <a:ea typeface="맑은 고딕"/>
              <a:cs typeface="Calibri"/>
            </a:endParaRPr>
          </a:p>
        </p:txBody>
      </p:sp>
      <p:graphicFrame>
        <p:nvGraphicFramePr>
          <p:cNvPr id="30" name="표 13">
            <a:extLst>
              <a:ext uri="{FF2B5EF4-FFF2-40B4-BE49-F238E27FC236}">
                <a16:creationId xmlns:a16="http://schemas.microsoft.com/office/drawing/2014/main" id="{3916CF0D-A31A-48A2-97CD-3A37C2403057}"/>
              </a:ext>
            </a:extLst>
          </p:cNvPr>
          <p:cNvGraphicFramePr>
            <a:graphicFrameLocks noGrp="1"/>
          </p:cNvGraphicFramePr>
          <p:nvPr/>
        </p:nvGraphicFramePr>
        <p:xfrm>
          <a:off x="5440254" y="4599323"/>
          <a:ext cx="5236077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011">
                  <a:extLst>
                    <a:ext uri="{9D8B030D-6E8A-4147-A177-3AD203B41FA5}">
                      <a16:colId xmlns:a16="http://schemas.microsoft.com/office/drawing/2014/main" val="4130093395"/>
                    </a:ext>
                  </a:extLst>
                </a:gridCol>
                <a:gridCol w="748011">
                  <a:extLst>
                    <a:ext uri="{9D8B030D-6E8A-4147-A177-3AD203B41FA5}">
                      <a16:colId xmlns:a16="http://schemas.microsoft.com/office/drawing/2014/main" val="3524021631"/>
                    </a:ext>
                  </a:extLst>
                </a:gridCol>
                <a:gridCol w="748011">
                  <a:extLst>
                    <a:ext uri="{9D8B030D-6E8A-4147-A177-3AD203B41FA5}">
                      <a16:colId xmlns:a16="http://schemas.microsoft.com/office/drawing/2014/main" val="2415354171"/>
                    </a:ext>
                  </a:extLst>
                </a:gridCol>
                <a:gridCol w="748011">
                  <a:extLst>
                    <a:ext uri="{9D8B030D-6E8A-4147-A177-3AD203B41FA5}">
                      <a16:colId xmlns:a16="http://schemas.microsoft.com/office/drawing/2014/main" val="3598773689"/>
                    </a:ext>
                  </a:extLst>
                </a:gridCol>
                <a:gridCol w="748011">
                  <a:extLst>
                    <a:ext uri="{9D8B030D-6E8A-4147-A177-3AD203B41FA5}">
                      <a16:colId xmlns:a16="http://schemas.microsoft.com/office/drawing/2014/main" val="795383299"/>
                    </a:ext>
                  </a:extLst>
                </a:gridCol>
                <a:gridCol w="748011">
                  <a:extLst>
                    <a:ext uri="{9D8B030D-6E8A-4147-A177-3AD203B41FA5}">
                      <a16:colId xmlns:a16="http://schemas.microsoft.com/office/drawing/2014/main" val="2746465734"/>
                    </a:ext>
                  </a:extLst>
                </a:gridCol>
                <a:gridCol w="748011">
                  <a:extLst>
                    <a:ext uri="{9D8B030D-6E8A-4147-A177-3AD203B41FA5}">
                      <a16:colId xmlns:a16="http://schemas.microsoft.com/office/drawing/2014/main" val="3599266929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매칭팀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대회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매니저점수</a:t>
                      </a:r>
                      <a:r>
                        <a:rPr lang="en-US" altLang="ko-KR" sz="1100" dirty="0"/>
                        <a:t>(?)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승패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승률</a:t>
                      </a:r>
                      <a:r>
                        <a:rPr lang="en-US" altLang="ko-KR" sz="1100" dirty="0"/>
                        <a:t>?)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신청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매칭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등록번호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전화번호</a:t>
                      </a:r>
                      <a:r>
                        <a:rPr lang="en-US" altLang="ko-KR" sz="1100" dirty="0"/>
                        <a:t>?)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91177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풋살</a:t>
                      </a:r>
                      <a:r>
                        <a:rPr lang="ko-KR" altLang="en-US" sz="1100" b="1" dirty="0"/>
                        <a:t> 사랑구단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값있음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값있음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값있음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대기중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값있음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62524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30976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7249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12232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30B405A-F24D-4130-BEE1-852BD656D488}"/>
              </a:ext>
            </a:extLst>
          </p:cNvPr>
          <p:cNvSpPr txBox="1"/>
          <p:nvPr/>
        </p:nvSpPr>
        <p:spPr>
          <a:xfrm>
            <a:off x="5530409" y="6307240"/>
            <a:ext cx="474345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 err="1">
                <a:ea typeface="맑은 고딕"/>
              </a:rPr>
              <a:t>매치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등록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했을경우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데이터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베이스에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저장</a:t>
            </a:r>
            <a:endParaRPr lang="en-US" altLang="ko-KR" sz="1600" dirty="0" err="1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3495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3F843-B66B-4087-BDE2-13BF5790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89" y="661528"/>
            <a:ext cx="7886700" cy="2852737"/>
          </a:xfrm>
        </p:spPr>
        <p:txBody>
          <a:bodyPr/>
          <a:lstStyle/>
          <a:p>
            <a:pPr algn="ctr"/>
            <a:r>
              <a:rPr lang="ko-KR" altLang="en-US" dirty="0"/>
              <a:t>구장 예약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707126-D9C4-4614-9636-BE0AE15D8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2534" y="3656405"/>
            <a:ext cx="78867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2054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3F843-B66B-4087-BDE2-13BF5790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89" y="661528"/>
            <a:ext cx="7886700" cy="2852737"/>
          </a:xfrm>
        </p:spPr>
        <p:txBody>
          <a:bodyPr/>
          <a:lstStyle/>
          <a:p>
            <a:pPr algn="ctr"/>
            <a:r>
              <a:rPr lang="ko-KR" altLang="en-US">
                <a:ea typeface="맑은 고딕"/>
              </a:rPr>
              <a:t>지점 리뷰 보기및 리뷰 쓰기</a:t>
            </a:r>
            <a:endParaRPr lang="ko-KR" altLang="en-US">
              <a:ea typeface="맑은 고딕"/>
              <a:cs typeface="Calibri Light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707126-D9C4-4614-9636-BE0AE15D8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2534" y="3656405"/>
            <a:ext cx="78867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2068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2650A08-42A1-4A09-BB94-B5D0C468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973" y="-16391"/>
            <a:ext cx="4175235" cy="6874393"/>
          </a:xfrm>
          <a:prstGeom prst="rect">
            <a:avLst/>
          </a:prstGeom>
        </p:spPr>
      </p:pic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01E591B-FFA7-4D33-B6B3-852ADB82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1" y="172832"/>
            <a:ext cx="2752849" cy="329145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5D258F-E8DF-45D2-8A48-BFAF1C614E12}"/>
              </a:ext>
            </a:extLst>
          </p:cNvPr>
          <p:cNvSpPr/>
          <p:nvPr/>
        </p:nvSpPr>
        <p:spPr>
          <a:xfrm>
            <a:off x="10678369" y="3191385"/>
            <a:ext cx="905651" cy="27716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4AF1E12-C911-48EB-A387-A82D34EC4F8C}"/>
              </a:ext>
            </a:extLst>
          </p:cNvPr>
          <p:cNvSpPr/>
          <p:nvPr/>
        </p:nvSpPr>
        <p:spPr>
          <a:xfrm>
            <a:off x="5784365" y="2959662"/>
            <a:ext cx="1141705" cy="46114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C5E8A4F-0263-4A84-935E-35AFC76EA58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7802371" y="1356934"/>
            <a:ext cx="2875999" cy="197303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5F0C2EA-C47E-4B9C-A6D8-5EE48F56602A}"/>
              </a:ext>
            </a:extLst>
          </p:cNvPr>
          <p:cNvCxnSpPr>
            <a:cxnSpLocks/>
          </p:cNvCxnSpPr>
          <p:nvPr/>
        </p:nvCxnSpPr>
        <p:spPr>
          <a:xfrm rot="10800000">
            <a:off x="6926069" y="3190232"/>
            <a:ext cx="1598172" cy="86360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DAB0B6-126D-4041-B0D3-537FA93CB450}"/>
              </a:ext>
            </a:extLst>
          </p:cNvPr>
          <p:cNvSpPr txBox="1"/>
          <p:nvPr/>
        </p:nvSpPr>
        <p:spPr>
          <a:xfrm>
            <a:off x="8088692" y="391533"/>
            <a:ext cx="1953457" cy="631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1">
                <a:latin typeface="Arial Black"/>
                <a:ea typeface="맑은 고딕"/>
                <a:cs typeface="Calibri"/>
              </a:rPr>
              <a:t>별점 선택 0점부터 5점까지 가능</a:t>
            </a:r>
          </a:p>
          <a:p>
            <a:endParaRPr lang="ko-KR" altLang="en-US" sz="1400" dirty="0">
              <a:latin typeface="Arial Black"/>
              <a:ea typeface="맑은 고딕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8D1FC-B41B-4AD5-8ACD-DDCCA2DB6027}"/>
              </a:ext>
            </a:extLst>
          </p:cNvPr>
          <p:cNvSpPr txBox="1"/>
          <p:nvPr/>
        </p:nvSpPr>
        <p:spPr>
          <a:xfrm>
            <a:off x="8179766" y="1356934"/>
            <a:ext cx="1953457" cy="254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1">
                <a:latin typeface="Arial Black"/>
                <a:ea typeface="맑은 고딕"/>
                <a:cs typeface="Calibri"/>
              </a:rPr>
              <a:t>내용 입력후 등록 </a:t>
            </a:r>
            <a:endParaRPr lang="ko-KR" altLang="en-US" sz="1051" dirty="0">
              <a:latin typeface="Arial Black"/>
              <a:ea typeface="맑은 고딕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B80A7F-88B9-4E76-819F-19C1165C6621}"/>
              </a:ext>
            </a:extLst>
          </p:cNvPr>
          <p:cNvSpPr txBox="1"/>
          <p:nvPr/>
        </p:nvSpPr>
        <p:spPr>
          <a:xfrm>
            <a:off x="1" y="1"/>
            <a:ext cx="322851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latin typeface="Arial Black"/>
                <a:ea typeface="맑은 고딕"/>
                <a:cs typeface="Calibri"/>
              </a:rPr>
              <a:t>리뷰는 해당 지점 이용후 쓰기 가능</a:t>
            </a:r>
            <a:endParaRPr lang="ko-KR" altLang="en-US" sz="2800" dirty="0">
              <a:latin typeface="Arial Black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565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42AB603-42C1-43A1-BCA6-64B24338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74" y="-38429"/>
            <a:ext cx="4003127" cy="6892608"/>
          </a:xfrm>
          <a:prstGeom prst="rect">
            <a:avLst/>
          </a:prstGeom>
        </p:spPr>
      </p:pic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5948208-3955-4DD1-A75B-ECB1DBA93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887" y="3407875"/>
            <a:ext cx="2743200" cy="303483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75D70C6-DD71-46AC-BF6B-A7E8E6E00822}"/>
              </a:ext>
            </a:extLst>
          </p:cNvPr>
          <p:cNvSpPr/>
          <p:nvPr/>
        </p:nvSpPr>
        <p:spPr>
          <a:xfrm>
            <a:off x="6532723" y="4234691"/>
            <a:ext cx="1215308" cy="3591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CF507A-3BE1-4208-A0E5-DE8A7394400D}"/>
              </a:ext>
            </a:extLst>
          </p:cNvPr>
          <p:cNvSpPr/>
          <p:nvPr/>
        </p:nvSpPr>
        <p:spPr>
          <a:xfrm>
            <a:off x="5840546" y="5837625"/>
            <a:ext cx="1342815" cy="34092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8E58D47-4809-4835-B1FE-552329A37697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V="1">
            <a:off x="7685731" y="950590"/>
            <a:ext cx="2693528" cy="2315897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55297D-056F-4DA0-9C9E-121839D08FB7}"/>
              </a:ext>
            </a:extLst>
          </p:cNvPr>
          <p:cNvSpPr/>
          <p:nvPr/>
        </p:nvSpPr>
        <p:spPr>
          <a:xfrm>
            <a:off x="10290667" y="6331449"/>
            <a:ext cx="1210453" cy="30395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DD9E6-AB36-4685-A19C-0EA16E24B59D}"/>
              </a:ext>
            </a:extLst>
          </p:cNvPr>
          <p:cNvSpPr txBox="1"/>
          <p:nvPr/>
        </p:nvSpPr>
        <p:spPr>
          <a:xfrm>
            <a:off x="5520355" y="446176"/>
            <a:ext cx="2354191" cy="631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051" dirty="0">
              <a:latin typeface="Arial Black"/>
              <a:ea typeface="맑은 고딕"/>
              <a:cs typeface="Calibri"/>
            </a:endParaRPr>
          </a:p>
          <a:p>
            <a:r>
              <a:rPr lang="ko-KR" altLang="en-US" sz="1051" dirty="0">
                <a:latin typeface="Arial Black"/>
                <a:ea typeface="맑은 고딕"/>
                <a:cs typeface="Calibri"/>
              </a:rPr>
              <a:t>먼저 </a:t>
            </a:r>
            <a:r>
              <a:rPr lang="ko-KR" altLang="en-US" sz="1051" dirty="0" err="1">
                <a:latin typeface="Arial Black"/>
                <a:ea typeface="맑은 고딕"/>
                <a:cs typeface="Calibri"/>
              </a:rPr>
              <a:t>켈린더</a:t>
            </a:r>
            <a:r>
              <a:rPr lang="ko-KR" altLang="en-US" sz="1051" dirty="0">
                <a:latin typeface="Arial Black"/>
                <a:ea typeface="맑은 고딕"/>
                <a:cs typeface="Calibri"/>
              </a:rPr>
              <a:t> 에서 원하는 날짜 선택</a:t>
            </a:r>
          </a:p>
          <a:p>
            <a:endParaRPr lang="ko-KR" altLang="en-US" sz="1400" dirty="0">
              <a:latin typeface="Arial Black"/>
              <a:ea typeface="맑은 고딕"/>
              <a:cs typeface="Calibri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0778A8E-863F-42A3-ABAD-EB29B9E36180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rot="10800000">
            <a:off x="7748031" y="4414261"/>
            <a:ext cx="2542636" cy="206916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8DF74BD-B1E5-45AB-B4DD-D44BA07171A6}"/>
              </a:ext>
            </a:extLst>
          </p:cNvPr>
          <p:cNvSpPr/>
          <p:nvPr/>
        </p:nvSpPr>
        <p:spPr>
          <a:xfrm>
            <a:off x="5439813" y="443289"/>
            <a:ext cx="2353755" cy="50485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A2DCBA-5F45-454B-B9D1-A5C4F7C22394}"/>
              </a:ext>
            </a:extLst>
          </p:cNvPr>
          <p:cNvSpPr/>
          <p:nvPr/>
        </p:nvSpPr>
        <p:spPr>
          <a:xfrm>
            <a:off x="5439813" y="1399584"/>
            <a:ext cx="2353755" cy="50485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041EC-9A99-4D00-A1B1-8CF9DF82814D}"/>
              </a:ext>
            </a:extLst>
          </p:cNvPr>
          <p:cNvSpPr txBox="1"/>
          <p:nvPr/>
        </p:nvSpPr>
        <p:spPr>
          <a:xfrm>
            <a:off x="5483926" y="1475334"/>
            <a:ext cx="2354191" cy="4694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1" dirty="0">
                <a:latin typeface="Arial Black"/>
                <a:ea typeface="맑은 고딕"/>
                <a:cs typeface="Calibri"/>
              </a:rPr>
              <a:t>날짜 </a:t>
            </a:r>
            <a:r>
              <a:rPr lang="ko-KR" altLang="en-US" sz="1051" dirty="0" err="1">
                <a:latin typeface="Arial Black"/>
                <a:ea typeface="맑은 고딕"/>
                <a:cs typeface="Calibri"/>
              </a:rPr>
              <a:t>선택후</a:t>
            </a:r>
            <a:r>
              <a:rPr lang="ko-KR" altLang="en-US" sz="1051" dirty="0">
                <a:latin typeface="Arial Black"/>
                <a:ea typeface="맑은 고딕"/>
                <a:cs typeface="Calibri"/>
              </a:rPr>
              <a:t> 사용할 시간 설정 </a:t>
            </a:r>
          </a:p>
          <a:p>
            <a:endParaRPr lang="ko-KR" altLang="en-US" sz="1400" dirty="0">
              <a:latin typeface="Arial Black"/>
              <a:ea typeface="맑은 고딕"/>
              <a:cs typeface="Calibri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FF9DDB3-D1C7-4B43-BCAC-8D6C76CC7172}"/>
              </a:ext>
            </a:extLst>
          </p:cNvPr>
          <p:cNvCxnSpPr/>
          <p:nvPr/>
        </p:nvCxnSpPr>
        <p:spPr>
          <a:xfrm>
            <a:off x="6118656" y="956180"/>
            <a:ext cx="1306024" cy="4043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C81C98-3F40-4EED-80CC-175D548FA9EF}"/>
              </a:ext>
            </a:extLst>
          </p:cNvPr>
          <p:cNvCxnSpPr>
            <a:cxnSpLocks/>
          </p:cNvCxnSpPr>
          <p:nvPr/>
        </p:nvCxnSpPr>
        <p:spPr>
          <a:xfrm>
            <a:off x="5517557" y="1930691"/>
            <a:ext cx="1378884" cy="1524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F31EB98-0162-4BB3-9300-2ADBB02B8159}"/>
              </a:ext>
            </a:extLst>
          </p:cNvPr>
          <p:cNvSpPr txBox="1"/>
          <p:nvPr/>
        </p:nvSpPr>
        <p:spPr>
          <a:xfrm>
            <a:off x="6531297" y="2504487"/>
            <a:ext cx="1953457" cy="631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1" dirty="0">
                <a:latin typeface="Arial Black"/>
                <a:ea typeface="맑은 고딕"/>
                <a:cs typeface="Calibri"/>
              </a:rPr>
              <a:t>날짜와 시간 </a:t>
            </a:r>
            <a:r>
              <a:rPr lang="ko-KR" altLang="en-US" sz="1051" dirty="0" err="1">
                <a:latin typeface="Arial Black"/>
                <a:ea typeface="맑은 고딕"/>
                <a:cs typeface="Calibri"/>
              </a:rPr>
              <a:t>선택후</a:t>
            </a:r>
            <a:r>
              <a:rPr lang="ko-KR" altLang="en-US" sz="1051" dirty="0">
                <a:latin typeface="Arial Black"/>
                <a:ea typeface="맑은 고딕"/>
                <a:cs typeface="Calibri"/>
              </a:rPr>
              <a:t>  </a:t>
            </a:r>
          </a:p>
          <a:p>
            <a:r>
              <a:rPr lang="ko-KR" altLang="en-US" sz="1051" dirty="0">
                <a:latin typeface="Arial Black"/>
                <a:ea typeface="맑은 고딕"/>
                <a:cs typeface="Calibri"/>
              </a:rPr>
              <a:t>예약 신청 하기 버튼 클릭</a:t>
            </a:r>
          </a:p>
          <a:p>
            <a:endParaRPr lang="ko-KR" altLang="en-US" sz="1400" dirty="0">
              <a:latin typeface="Arial Black"/>
              <a:ea typeface="맑은 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60E66-079E-4DEA-9AEF-B5653500CE0C}"/>
              </a:ext>
            </a:extLst>
          </p:cNvPr>
          <p:cNvSpPr txBox="1"/>
          <p:nvPr/>
        </p:nvSpPr>
        <p:spPr>
          <a:xfrm>
            <a:off x="0" y="-38430"/>
            <a:ext cx="23541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Arial Black"/>
                <a:ea typeface="맑은 고딕"/>
                <a:cs typeface="Calibri"/>
              </a:rPr>
              <a:t>     구장 예약</a:t>
            </a:r>
            <a:endParaRPr lang="ko-KR" altLang="en-US" dirty="0"/>
          </a:p>
          <a:p>
            <a:r>
              <a:rPr lang="ko-KR" altLang="en-US" sz="2000" dirty="0">
                <a:latin typeface="Arial Black"/>
                <a:ea typeface="맑은 고딕"/>
                <a:cs typeface="Calibri"/>
              </a:rPr>
              <a:t>  신청하는 과정</a:t>
            </a:r>
            <a:endParaRPr lang="ko-KR" altLang="en-US" dirty="0"/>
          </a:p>
          <a:p>
            <a:endParaRPr lang="ko-KR" altLang="en-US" sz="1400" dirty="0">
              <a:latin typeface="Arial Black"/>
              <a:ea typeface="맑은 고딕"/>
              <a:cs typeface="Calibri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E8A4FE-9A79-4B96-9755-70CF6A7BA91F}"/>
              </a:ext>
            </a:extLst>
          </p:cNvPr>
          <p:cNvCxnSpPr>
            <a:cxnSpLocks/>
          </p:cNvCxnSpPr>
          <p:nvPr/>
        </p:nvCxnSpPr>
        <p:spPr>
          <a:xfrm flipH="1">
            <a:off x="6860013" y="4535457"/>
            <a:ext cx="242263" cy="1533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D41696-6FB3-4AC0-869F-FD552DAE7935}"/>
              </a:ext>
            </a:extLst>
          </p:cNvPr>
          <p:cNvSpPr txBox="1"/>
          <p:nvPr/>
        </p:nvSpPr>
        <p:spPr>
          <a:xfrm>
            <a:off x="5486402" y="6373792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ea typeface="맑은 고딕"/>
                <a:cs typeface="Calibri"/>
              </a:rPr>
              <a:t>예약이 되었을 경우</a:t>
            </a:r>
            <a:endParaRPr lang="ko-KR" altLang="en-US"/>
          </a:p>
          <a:p>
            <a:pPr algn="ctr"/>
            <a:r>
              <a:rPr lang="ko-KR" altLang="en-US" sz="1400">
                <a:ea typeface="맑은 고딕"/>
                <a:cs typeface="Calibri"/>
              </a:rPr>
              <a:t>예약코드를 발급받는다.</a:t>
            </a:r>
          </a:p>
        </p:txBody>
      </p:sp>
    </p:spTree>
    <p:extLst>
      <p:ext uri="{BB962C8B-B14F-4D97-AF65-F5344CB8AC3E}">
        <p14:creationId xmlns:p14="http://schemas.microsoft.com/office/powerpoint/2010/main" val="21622748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3CC5042-768A-49EA-9001-78F73A0A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52" y="-16391"/>
            <a:ext cx="3958789" cy="6874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0DC674-2657-4FAC-AA30-503DB800824D}"/>
              </a:ext>
            </a:extLst>
          </p:cNvPr>
          <p:cNvSpPr txBox="1"/>
          <p:nvPr/>
        </p:nvSpPr>
        <p:spPr>
          <a:xfrm>
            <a:off x="2638302" y="336310"/>
            <a:ext cx="2354191" cy="1331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1" dirty="0">
                <a:latin typeface="Arial Black"/>
                <a:ea typeface="맑은 고딕"/>
                <a:cs typeface="Calibri"/>
              </a:rPr>
              <a:t>팀원이 </a:t>
            </a:r>
            <a:r>
              <a:rPr lang="ko-KR" altLang="en-US" sz="1051" dirty="0" err="1">
                <a:latin typeface="Arial Black"/>
                <a:ea typeface="맑은 고딕"/>
                <a:cs typeface="Calibri"/>
              </a:rPr>
              <a:t>팀정보</a:t>
            </a:r>
            <a:r>
              <a:rPr lang="ko-KR" altLang="en-US" sz="1051" dirty="0">
                <a:latin typeface="Arial Black"/>
                <a:ea typeface="맑은 고딕"/>
                <a:cs typeface="Calibri"/>
              </a:rPr>
              <a:t> 페이지에서 </a:t>
            </a:r>
            <a:endParaRPr lang="ko-KR" altLang="en-US" sz="1051" dirty="0">
              <a:latin typeface="Calibri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sz="1051" dirty="0">
                <a:latin typeface="Arial Black"/>
                <a:ea typeface="맑은 고딕"/>
                <a:cs typeface="Calibri"/>
              </a:rPr>
              <a:t>한개의 팀을 선택하면 팀원 정보 페이지가 나온다 </a:t>
            </a:r>
          </a:p>
          <a:p>
            <a:endParaRPr lang="ko-KR" altLang="en-US" sz="1051" dirty="0">
              <a:latin typeface="Arial Black"/>
              <a:ea typeface="맑은 고딕"/>
              <a:cs typeface="Calibri"/>
            </a:endParaRPr>
          </a:p>
          <a:p>
            <a:r>
              <a:rPr lang="ko-KR" altLang="en-US" sz="1051" dirty="0">
                <a:latin typeface="Arial Black"/>
                <a:ea typeface="맑은 고딕"/>
                <a:cs typeface="Calibri"/>
              </a:rPr>
              <a:t>희망하는 포지션을 선택해서 입력</a:t>
            </a:r>
          </a:p>
          <a:p>
            <a:endParaRPr lang="ko-KR" altLang="en-US" sz="1400" dirty="0">
              <a:latin typeface="Arial Black"/>
              <a:ea typeface="맑은 고딕"/>
              <a:cs typeface="Calibri"/>
            </a:endParaRPr>
          </a:p>
          <a:p>
            <a:endParaRPr lang="ko-KR" altLang="en-US" sz="1400" dirty="0">
              <a:latin typeface="Arial Black"/>
              <a:ea typeface="맑은 고딕"/>
              <a:cs typeface="Calibri"/>
            </a:endParaRPr>
          </a:p>
        </p:txBody>
      </p:sp>
      <p:pic>
        <p:nvPicPr>
          <p:cNvPr id="9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DD052CC-5D14-4DDA-A801-3697B8002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93" y="42597"/>
            <a:ext cx="3029647" cy="6779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847F6B-FB27-4DD5-9ACE-6F781949AF36}"/>
              </a:ext>
            </a:extLst>
          </p:cNvPr>
          <p:cNvSpPr txBox="1"/>
          <p:nvPr/>
        </p:nvSpPr>
        <p:spPr>
          <a:xfrm>
            <a:off x="3104987" y="2989778"/>
            <a:ext cx="2354191" cy="684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051" dirty="0">
              <a:latin typeface="Arial Black"/>
              <a:ea typeface="맑은 고딕"/>
              <a:cs typeface="Calibri"/>
            </a:endParaRPr>
          </a:p>
          <a:p>
            <a:r>
              <a:rPr lang="ko-KR" altLang="en-US" sz="1400" dirty="0">
                <a:latin typeface="Arial Black"/>
                <a:ea typeface="맑은 고딕"/>
                <a:cs typeface="Calibri"/>
              </a:rPr>
              <a:t>지원 되었다는 메시지 출력</a:t>
            </a:r>
          </a:p>
          <a:p>
            <a:endParaRPr lang="ko-KR" altLang="en-US" sz="1400" dirty="0">
              <a:latin typeface="Arial Black"/>
              <a:ea typeface="맑은 고딕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8DF41-D3CD-49B7-B77D-102E1D850D5E}"/>
              </a:ext>
            </a:extLst>
          </p:cNvPr>
          <p:cNvSpPr txBox="1"/>
          <p:nvPr/>
        </p:nvSpPr>
        <p:spPr>
          <a:xfrm>
            <a:off x="2931579" y="5655733"/>
            <a:ext cx="2354191" cy="631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1" dirty="0">
                <a:latin typeface="Arial Black"/>
                <a:ea typeface="맑은 고딕"/>
                <a:cs typeface="Calibri"/>
              </a:rPr>
              <a:t>만약 해당팀에 이미 지원 </a:t>
            </a:r>
            <a:r>
              <a:rPr lang="ko-KR" altLang="en-US" sz="1051" dirty="0" err="1">
                <a:latin typeface="Arial Black"/>
                <a:ea typeface="맑은 고딕"/>
                <a:cs typeface="Calibri"/>
              </a:rPr>
              <a:t>되있으면</a:t>
            </a:r>
            <a:endParaRPr lang="ko-KR" altLang="en-US" sz="1051" dirty="0">
              <a:latin typeface="Arial Black"/>
              <a:ea typeface="맑은 고딕"/>
              <a:cs typeface="Calibri"/>
            </a:endParaRPr>
          </a:p>
          <a:p>
            <a:r>
              <a:rPr lang="ko-KR" altLang="en-US" sz="1051" dirty="0">
                <a:latin typeface="Arial Black"/>
                <a:ea typeface="맑은 고딕"/>
                <a:cs typeface="Calibri"/>
              </a:rPr>
              <a:t>해당 메시지 출력 </a:t>
            </a:r>
          </a:p>
          <a:p>
            <a:endParaRPr lang="ko-KR" altLang="en-US" sz="1400" dirty="0">
              <a:latin typeface="Arial Black"/>
              <a:ea typeface="맑은 고딕"/>
              <a:cs typeface="Calibri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0419E1B-6292-4863-B5B3-8A937FC5657B}"/>
              </a:ext>
            </a:extLst>
          </p:cNvPr>
          <p:cNvSpPr/>
          <p:nvPr/>
        </p:nvSpPr>
        <p:spPr>
          <a:xfrm>
            <a:off x="6571070" y="1180429"/>
            <a:ext cx="1371017" cy="48701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946FD9A-2E08-4ECC-A935-E5C093F90A64}"/>
              </a:ext>
            </a:extLst>
          </p:cNvPr>
          <p:cNvCxnSpPr/>
          <p:nvPr/>
        </p:nvCxnSpPr>
        <p:spPr>
          <a:xfrm flipH="1">
            <a:off x="6496878" y="1624189"/>
            <a:ext cx="759701" cy="1689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9C680B-328B-4C3A-9F31-599446161A82}"/>
              </a:ext>
            </a:extLst>
          </p:cNvPr>
          <p:cNvSpPr/>
          <p:nvPr/>
        </p:nvSpPr>
        <p:spPr>
          <a:xfrm>
            <a:off x="10921843" y="2694393"/>
            <a:ext cx="714392" cy="29538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4F6C13-E607-428F-9609-B832938B3A8D}"/>
              </a:ext>
            </a:extLst>
          </p:cNvPr>
          <p:cNvSpPr/>
          <p:nvPr/>
        </p:nvSpPr>
        <p:spPr>
          <a:xfrm>
            <a:off x="5807842" y="3313248"/>
            <a:ext cx="1378073" cy="45611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806ABC2-7399-45EF-BF04-5A9A80A9AD25}"/>
              </a:ext>
            </a:extLst>
          </p:cNvPr>
          <p:cNvSpPr/>
          <p:nvPr/>
        </p:nvSpPr>
        <p:spPr>
          <a:xfrm>
            <a:off x="5807141" y="6039468"/>
            <a:ext cx="1378775" cy="46293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D694ECD0-79EE-4774-AC3C-30DDDB728303}"/>
              </a:ext>
            </a:extLst>
          </p:cNvPr>
          <p:cNvCxnSpPr>
            <a:stCxn id="12" idx="1"/>
            <a:endCxn id="15" idx="3"/>
          </p:cNvCxnSpPr>
          <p:nvPr/>
        </p:nvCxnSpPr>
        <p:spPr>
          <a:xfrm rot="10800000" flipV="1">
            <a:off x="7185915" y="2842085"/>
            <a:ext cx="3735928" cy="3428849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FD12895-E5A2-483E-8FE5-1A45DBA79A3E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rot="10800000">
            <a:off x="7942087" y="1423935"/>
            <a:ext cx="2979756" cy="141815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024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95ECF22-FF88-49A1-BFFF-DD11623C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96" y="-16391"/>
            <a:ext cx="4708005" cy="6874393"/>
          </a:xfrm>
          <a:prstGeom prst="rect">
            <a:avLst/>
          </a:prstGeom>
        </p:spPr>
      </p:pic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4409588-E5BE-443C-84EB-0661DF68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73" y="3185"/>
            <a:ext cx="4212804" cy="3845139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C310FEE-5866-4167-858B-2CCC5EB50DAD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6837682" y="1326626"/>
            <a:ext cx="4307841" cy="252170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C8E1EE0-4BDE-45D2-A010-726565E8E9F4}"/>
              </a:ext>
            </a:extLst>
          </p:cNvPr>
          <p:cNvSpPr/>
          <p:nvPr/>
        </p:nvSpPr>
        <p:spPr>
          <a:xfrm>
            <a:off x="5353394" y="1139409"/>
            <a:ext cx="1484287" cy="37443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8D6A9CD-679E-41E1-91FA-77A60EC99C1E}"/>
              </a:ext>
            </a:extLst>
          </p:cNvPr>
          <p:cNvSpPr/>
          <p:nvPr/>
        </p:nvSpPr>
        <p:spPr>
          <a:xfrm>
            <a:off x="4683969" y="2587477"/>
            <a:ext cx="1411569" cy="36908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392F89-B411-45FE-A413-168240CD5041}"/>
              </a:ext>
            </a:extLst>
          </p:cNvPr>
          <p:cNvSpPr/>
          <p:nvPr/>
        </p:nvSpPr>
        <p:spPr>
          <a:xfrm>
            <a:off x="11145520" y="3750726"/>
            <a:ext cx="525040" cy="195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C53A9-8BA5-43DA-B0C3-FB98091743DA}"/>
              </a:ext>
            </a:extLst>
          </p:cNvPr>
          <p:cNvSpPr txBox="1"/>
          <p:nvPr/>
        </p:nvSpPr>
        <p:spPr>
          <a:xfrm>
            <a:off x="3975933" y="3945926"/>
            <a:ext cx="275492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Arial Black"/>
                <a:ea typeface="맑은 고딕"/>
                <a:cs typeface="Calibri"/>
              </a:rPr>
              <a:t>용병이 팀에  팀원 신청 지원 하면  팀장이 </a:t>
            </a:r>
            <a:r>
              <a:rPr lang="ko-KR" altLang="en-US" sz="1400" dirty="0" err="1">
                <a:latin typeface="Arial Black"/>
                <a:ea typeface="맑은 고딕"/>
                <a:cs typeface="Calibri"/>
              </a:rPr>
              <a:t>그중에</a:t>
            </a:r>
            <a:r>
              <a:rPr lang="ko-KR" altLang="en-US" sz="1400" dirty="0">
                <a:latin typeface="Arial Black"/>
                <a:ea typeface="맑은 고딕"/>
                <a:cs typeface="Calibri"/>
              </a:rPr>
              <a:t> 선택하여 </a:t>
            </a:r>
            <a:r>
              <a:rPr lang="ko-KR" altLang="en-US" sz="1400" dirty="0" err="1">
                <a:latin typeface="Arial Black"/>
                <a:ea typeface="맑은 고딕"/>
                <a:cs typeface="Calibri"/>
              </a:rPr>
              <a:t>수락할수</a:t>
            </a:r>
            <a:r>
              <a:rPr lang="ko-KR" altLang="en-US" sz="1400" dirty="0">
                <a:latin typeface="Arial Black"/>
                <a:ea typeface="맑은 고딕"/>
                <a:cs typeface="Calibri"/>
              </a:rPr>
              <a:t> 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9C6DE-6F6E-4906-8452-316B518D3378}"/>
              </a:ext>
            </a:extLst>
          </p:cNvPr>
          <p:cNvSpPr txBox="1"/>
          <p:nvPr/>
        </p:nvSpPr>
        <p:spPr>
          <a:xfrm>
            <a:off x="0" y="3187"/>
            <a:ext cx="31699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Arial Black"/>
                <a:ea typeface="맑은 고딕"/>
                <a:cs typeface="Calibri"/>
              </a:rPr>
              <a:t>용병이 팀에 지원 할 때</a:t>
            </a:r>
            <a:endParaRPr lang="ko-KR" altLang="en-US" dirty="0"/>
          </a:p>
          <a:p>
            <a:r>
              <a:rPr lang="ko-KR" altLang="en-US" dirty="0">
                <a:latin typeface="Arial Black"/>
                <a:ea typeface="맑은 고딕"/>
                <a:cs typeface="Calibri"/>
              </a:rPr>
              <a:t>팀장만 볼 수 있는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69EB8-1649-4FC6-993D-B26C69D88A83}"/>
              </a:ext>
            </a:extLst>
          </p:cNvPr>
          <p:cNvSpPr txBox="1"/>
          <p:nvPr/>
        </p:nvSpPr>
        <p:spPr>
          <a:xfrm>
            <a:off x="3975933" y="4839541"/>
            <a:ext cx="27549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Arial Black"/>
                <a:ea typeface="맑은 고딕"/>
                <a:cs typeface="Calibri"/>
              </a:rPr>
              <a:t>팀장이 용병 지원자 수락 </a:t>
            </a:r>
            <a:r>
              <a:rPr lang="ko-KR" altLang="en-US" sz="1400" dirty="0" err="1">
                <a:latin typeface="Arial Black"/>
                <a:ea typeface="맑은 고딕"/>
                <a:cs typeface="Calibri"/>
              </a:rPr>
              <a:t>할수</a:t>
            </a:r>
            <a:r>
              <a:rPr lang="ko-KR" altLang="en-US" sz="1400" dirty="0">
                <a:latin typeface="Arial Black"/>
                <a:ea typeface="맑은 고딕"/>
                <a:cs typeface="Calibri"/>
              </a:rPr>
              <a:t> 있다</a:t>
            </a:r>
          </a:p>
        </p:txBody>
      </p:sp>
    </p:spTree>
    <p:extLst>
      <p:ext uri="{BB962C8B-B14F-4D97-AF65-F5344CB8AC3E}">
        <p14:creationId xmlns:p14="http://schemas.microsoft.com/office/powerpoint/2010/main" val="7213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727372"/>
            <a:ext cx="12192000" cy="13062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742707" y="1603947"/>
            <a:ext cx="4381995" cy="44116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rgbClr val="FF0D0D">
                <a:tint val="45000"/>
                <a:satMod val="400000"/>
              </a:srgbClr>
            </a:duotone>
            <a:lum/>
          </a:blip>
          <a:stretch>
            <a:fillRect/>
          </a:stretch>
        </p:blipFill>
        <p:spPr>
          <a:xfrm rot="18900000">
            <a:off x="1754582" y="1310630"/>
            <a:ext cx="728353" cy="7283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531365" y="2102861"/>
            <a:ext cx="391249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풋살시설을 깔끔하게 사용하여야 되지만 공공시설을 예약하는 사람들로써 지켜야 하는 책임을 전과하거나 서비스이용을 무분별하게 사용하는 경우가 많아 예방하기 위해 풋살장 매니저들과 사용자들 간의 약속을 정하여 편리한 기능 위주로 구현 한 대관 예약사이트를 만들고자 한다.</a:t>
            </a:r>
          </a:p>
          <a:p>
            <a:pPr lvl="0">
              <a:defRPr/>
            </a:pPr>
            <a:endParaRPr lang="ko-KR" altLang="en-US" sz="2000" b="1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사용자가 대관 예약 및 팀 관리를 통해 더욱 매치와 팀워크를 수월하게 하기 위한 목적</a:t>
            </a:r>
            <a:endParaRPr lang="ko-KR" altLang="en-US" sz="200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defRPr/>
            </a:pPr>
            <a:endParaRPr lang="ko-KR" alt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04559" y="1516157"/>
            <a:ext cx="2339102" cy="461665"/>
          </a:xfrm>
          <a:prstGeom prst="rect">
            <a:avLst/>
          </a:prstGeom>
          <a:solidFill>
            <a:srgbClr val="33CC33"/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대관예약사이트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38307" y="54232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개발배경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4536504" y="991595"/>
            <a:ext cx="2834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157458" y="2109925"/>
            <a:ext cx="3638551" cy="3638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704A263-EAC0-4DEE-AD5E-AF10419E26C1}"/>
              </a:ext>
            </a:extLst>
          </p:cNvPr>
          <p:cNvSpPr txBox="1">
            <a:spLocks/>
          </p:cNvSpPr>
          <p:nvPr/>
        </p:nvSpPr>
        <p:spPr>
          <a:xfrm>
            <a:off x="1492146" y="2455718"/>
            <a:ext cx="9116221" cy="285273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>
                <a:ea typeface="맑은 고딕"/>
                <a:cs typeface="Calibri Light"/>
              </a:rPr>
              <a:t>팀장이 팀원 방출 과정</a:t>
            </a:r>
          </a:p>
        </p:txBody>
      </p:sp>
    </p:spTree>
    <p:extLst>
      <p:ext uri="{BB962C8B-B14F-4D97-AF65-F5344CB8AC3E}">
        <p14:creationId xmlns:p14="http://schemas.microsoft.com/office/powerpoint/2010/main" val="3526840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8CB09B0-EC9F-4BE0-B833-F960483E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61" y="1"/>
            <a:ext cx="3922449" cy="4101284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A8B3BCA-CB01-47A4-9143-04F8EC9DE1B7}"/>
              </a:ext>
            </a:extLst>
          </p:cNvPr>
          <p:cNvSpPr txBox="1">
            <a:spLocks/>
          </p:cNvSpPr>
          <p:nvPr/>
        </p:nvSpPr>
        <p:spPr>
          <a:xfrm>
            <a:off x="10599" y="-3642"/>
            <a:ext cx="2252783" cy="4534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ea typeface="맑은 고딕"/>
                <a:cs typeface="Calibri"/>
              </a:rPr>
              <a:t>팀장이 팀원 </a:t>
            </a:r>
            <a:r>
              <a:rPr lang="ko-KR" altLang="en-US" sz="1400" dirty="0" err="1">
                <a:ea typeface="맑은 고딕"/>
                <a:cs typeface="Calibri"/>
              </a:rPr>
              <a:t>강퇴</a:t>
            </a:r>
            <a:r>
              <a:rPr lang="ko-KR" altLang="en-US" sz="1400" dirty="0">
                <a:ea typeface="맑은 고딕"/>
                <a:cs typeface="Calibri"/>
              </a:rPr>
              <a:t> 페이지</a:t>
            </a:r>
          </a:p>
          <a:p>
            <a:pPr marL="0" indent="0">
              <a:buNone/>
            </a:pPr>
            <a:r>
              <a:rPr lang="ko-KR" altLang="en-US" sz="1400" dirty="0">
                <a:ea typeface="맑은 고딕"/>
                <a:cs typeface="Calibri"/>
              </a:rPr>
              <a:t>팀장만 </a:t>
            </a:r>
            <a:r>
              <a:rPr lang="ko-KR" altLang="en-US" sz="1400" dirty="0" err="1">
                <a:ea typeface="맑은 고딕"/>
                <a:cs typeface="Calibri"/>
              </a:rPr>
              <a:t>볼수</a:t>
            </a:r>
            <a:r>
              <a:rPr lang="ko-KR" altLang="en-US" sz="1400" dirty="0">
                <a:ea typeface="맑은 고딕"/>
                <a:cs typeface="Calibri"/>
              </a:rPr>
              <a:t> 있는 페이지</a:t>
            </a:r>
          </a:p>
          <a:p>
            <a:pPr marL="0" indent="0">
              <a:buNone/>
            </a:pPr>
            <a:endParaRPr lang="ko-KR" altLang="en-US" sz="2000" dirty="0">
              <a:ea typeface="맑은 고딕"/>
              <a:cs typeface="Calibri"/>
            </a:endParaRPr>
          </a:p>
          <a:p>
            <a:pPr marL="0" indent="0">
              <a:buNone/>
            </a:pPr>
            <a:endParaRPr lang="ko-KR" altLang="en-US" sz="2000" dirty="0">
              <a:ea typeface="맑은 고딕"/>
              <a:cs typeface="Calibri"/>
            </a:endParaRPr>
          </a:p>
          <a:p>
            <a:pPr marL="0" indent="0">
              <a:buNone/>
            </a:pPr>
            <a:endParaRPr lang="ko-KR" altLang="en-US" sz="2000" dirty="0">
              <a:ea typeface="맑은 고딕"/>
              <a:cs typeface="Calibri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F95C2F0-F9DA-4CAA-8D00-84874C7D6FD7}"/>
              </a:ext>
            </a:extLst>
          </p:cNvPr>
          <p:cNvSpPr/>
          <p:nvPr/>
        </p:nvSpPr>
        <p:spPr>
          <a:xfrm>
            <a:off x="7816892" y="2692859"/>
            <a:ext cx="1233523" cy="32270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738AD-50A6-4B9D-9964-B1643637DDF0}"/>
              </a:ext>
            </a:extLst>
          </p:cNvPr>
          <p:cNvSpPr txBox="1"/>
          <p:nvPr/>
        </p:nvSpPr>
        <p:spPr>
          <a:xfrm>
            <a:off x="4135121" y="4459570"/>
            <a:ext cx="27549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Arial Black"/>
                <a:ea typeface="맑은 고딕"/>
                <a:cs typeface="Calibri"/>
              </a:rPr>
              <a:t>팀장이 팀원을 방출 버튼을  누르면  해당 팀원 팀에서 방출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75CD060E-333F-4FFD-BC10-93D619AE2BD4}"/>
              </a:ext>
            </a:extLst>
          </p:cNvPr>
          <p:cNvCxnSpPr/>
          <p:nvPr/>
        </p:nvCxnSpPr>
        <p:spPr>
          <a:xfrm flipH="1">
            <a:off x="9048677" y="1778709"/>
            <a:ext cx="196723" cy="9144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1EE48F-D8A0-49E7-9745-DDE5F9E65E16}"/>
              </a:ext>
            </a:extLst>
          </p:cNvPr>
          <p:cNvSpPr txBox="1"/>
          <p:nvPr/>
        </p:nvSpPr>
        <p:spPr>
          <a:xfrm>
            <a:off x="4135120" y="4995909"/>
            <a:ext cx="27549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Arial Black"/>
                <a:ea typeface="맑은 고딕"/>
                <a:cs typeface="Calibri"/>
              </a:rPr>
              <a:t>팀장이 팀원을  방출 </a:t>
            </a:r>
            <a:r>
              <a:rPr lang="ko-KR" altLang="en-US" sz="1400" dirty="0" err="1">
                <a:latin typeface="Arial Black"/>
                <a:ea typeface="맑은 고딕"/>
                <a:cs typeface="Calibri"/>
              </a:rPr>
              <a:t>할수</a:t>
            </a:r>
            <a:r>
              <a:rPr lang="ko-KR" altLang="en-US" sz="1400" dirty="0">
                <a:latin typeface="Arial Black"/>
                <a:ea typeface="맑은 고딕"/>
                <a:cs typeface="Calibri"/>
              </a:rPr>
              <a:t> 있다</a:t>
            </a:r>
          </a:p>
        </p:txBody>
      </p:sp>
      <p:pic>
        <p:nvPicPr>
          <p:cNvPr id="4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DA75381-A6CE-48F2-96F7-62EAF4288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41" y="-20285"/>
            <a:ext cx="4683760" cy="682885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CDEEDCB-4A35-44EF-8C74-6D34B71BE4AA}"/>
              </a:ext>
            </a:extLst>
          </p:cNvPr>
          <p:cNvSpPr/>
          <p:nvPr/>
        </p:nvSpPr>
        <p:spPr>
          <a:xfrm>
            <a:off x="11206481" y="3308814"/>
            <a:ext cx="498803" cy="23163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7B842A7-ADF1-4FB4-A0CA-2E40543381DF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rot="10800000">
            <a:off x="7193280" y="1556995"/>
            <a:ext cx="4013200" cy="186763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D512C77-DF65-4A4D-B4EA-3476268C280B}"/>
              </a:ext>
            </a:extLst>
          </p:cNvPr>
          <p:cNvSpPr/>
          <p:nvPr/>
        </p:nvSpPr>
        <p:spPr>
          <a:xfrm>
            <a:off x="5425784" y="1244549"/>
            <a:ext cx="1767496" cy="62489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363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323562"/>
            <a:ext cx="12192000" cy="1534439"/>
          </a:xfrm>
          <a:prstGeom prst="rect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2840" y="2065751"/>
            <a:ext cx="2150301" cy="2150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72391" y="-28184"/>
            <a:ext cx="2150301" cy="215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6813" y="1869250"/>
            <a:ext cx="6168868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dirty="0"/>
              <a:t>DB(ERD, </a:t>
            </a:r>
            <a:r>
              <a:rPr lang="ko-KR" altLang="en-US" sz="4400" dirty="0"/>
              <a:t>테이블 정의서</a:t>
            </a:r>
            <a:r>
              <a:rPr lang="en-US" altLang="ko-KR" sz="4400" dirty="0"/>
              <a:t>)</a:t>
            </a:r>
            <a:endParaRPr lang="en-US" altLang="ko-KR" sz="2000" dirty="0"/>
          </a:p>
          <a:p>
            <a:pPr algn="ctr"/>
            <a:r>
              <a:rPr lang="ko-KR" altLang="en-US" sz="2000" dirty="0"/>
              <a:t>작성자</a:t>
            </a:r>
            <a:r>
              <a:rPr lang="en-US" altLang="ko-KR" sz="2000" dirty="0"/>
              <a:t>: </a:t>
            </a:r>
            <a:r>
              <a:rPr lang="ko-KR" altLang="en-US" sz="2000" dirty="0"/>
              <a:t>정창섭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20850" y="3429000"/>
            <a:ext cx="2150301" cy="21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 tmFilter="0, 0; 0.125,0.2665; 0.25,0.4; 0.375,0.465; 0.5,0.5;  0.625,0.535; 0.75,0.6; 0.875,0.7335; 1,1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 tmFilter="0, 0; 0.125,0.2665; 0.25,0.4; 0.375,0.465; 0.5,0.5;  0.625,0.535; 0.75,0.6; 0.875,0.7335; 1,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 tmFilter="0, 0; 0.125,0.2665; 0.25,0.4; 0.375,0.465; 0.5,0.5;  0.625,0.535; 0.75,0.6; 0.875,0.7335; 1,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 tmFilter="0, 0; 0.125,0.2665; 0.25,0.4; 0.375,0.465; 0.5,0.5;  0.625,0.535; 0.75,0.6; 0.875,0.7335; 1,1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 tmFilter="0, 0; 0.125,0.2665; 0.25,0.4; 0.375,0.465; 0.5,0.5;  0.625,0.535; 0.75,0.6; 0.875,0.7335; 1,1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 tmFilter="0, 0; 0.125,0.2665; 0.25,0.4; 0.375,0.465; 0.5,0.5;  0.625,0.535; 0.75,0.6; 0.875,0.7335; 1,1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 tmFilter="0, 0; 0.125,0.2665; 0.25,0.4; 0.375,0.465; 0.5,0.5;  0.625,0.535; 0.75,0.6; 0.875,0.7335; 1,1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 tmFilter="0, 0; 0.125,0.2665; 0.25,0.4; 0.375,0.465; 0.5,0.5;  0.625,0.535; 0.75,0.6; 0.875,0.7335; 1,1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걸린, 금속, 테이블이(가) 표시된 사진&#10;&#10;자동 생성된 설명">
            <a:extLst>
              <a:ext uri="{FF2B5EF4-FFF2-40B4-BE49-F238E27FC236}">
                <a16:creationId xmlns:a16="http://schemas.microsoft.com/office/drawing/2014/main" id="{B752A667-C17C-4C88-A314-BE0B9B94E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1470"/>
            <a:ext cx="12192000" cy="6196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8E0A45-7C78-40B8-8B34-640E0A262D7A}"/>
              </a:ext>
            </a:extLst>
          </p:cNvPr>
          <p:cNvSpPr txBox="1"/>
          <p:nvPr/>
        </p:nvSpPr>
        <p:spPr>
          <a:xfrm flipH="1">
            <a:off x="0" y="292138"/>
            <a:ext cx="335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작성자</a:t>
            </a:r>
            <a:r>
              <a:rPr lang="en-US" altLang="ko-KR" dirty="0"/>
              <a:t>: </a:t>
            </a:r>
            <a:r>
              <a:rPr lang="ko-KR" altLang="en-US" dirty="0"/>
              <a:t>정창섭</a:t>
            </a:r>
          </a:p>
        </p:txBody>
      </p:sp>
    </p:spTree>
    <p:extLst>
      <p:ext uri="{BB962C8B-B14F-4D97-AF65-F5344CB8AC3E}">
        <p14:creationId xmlns:p14="http://schemas.microsoft.com/office/powerpoint/2010/main" val="34787480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332656"/>
            <a:ext cx="8229600" cy="1143000"/>
          </a:xfrm>
        </p:spPr>
        <p:txBody>
          <a:bodyPr/>
          <a:lstStyle/>
          <a:p>
            <a:r>
              <a:rPr lang="ko-KR" altLang="en-US" dirty="0"/>
              <a:t>구장 예약</a:t>
            </a:r>
          </a:p>
        </p:txBody>
      </p:sp>
      <p:pic>
        <p:nvPicPr>
          <p:cNvPr id="3074" name="Picture 2" descr="C:\Users\tnddl\Desktop\테이블 정의\구장예약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93" y="2305341"/>
            <a:ext cx="9126211" cy="30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3799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332656"/>
            <a:ext cx="8229600" cy="1143000"/>
          </a:xfrm>
        </p:spPr>
        <p:txBody>
          <a:bodyPr/>
          <a:lstStyle/>
          <a:p>
            <a:r>
              <a:rPr lang="ko-KR" altLang="en-US" dirty="0"/>
              <a:t>구장</a:t>
            </a:r>
          </a:p>
        </p:txBody>
      </p:sp>
      <p:pic>
        <p:nvPicPr>
          <p:cNvPr id="4098" name="Picture 2" descr="C:\Users\tnddl\Desktop\테이블 정의\구장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59" y="2607861"/>
            <a:ext cx="9045747" cy="218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5811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332656"/>
            <a:ext cx="8229600" cy="1143000"/>
          </a:xfrm>
        </p:spPr>
        <p:txBody>
          <a:bodyPr/>
          <a:lstStyle/>
          <a:p>
            <a:r>
              <a:rPr lang="ko-KR" altLang="en-US" dirty="0"/>
              <a:t>회원 정보</a:t>
            </a:r>
          </a:p>
        </p:txBody>
      </p:sp>
      <p:pic>
        <p:nvPicPr>
          <p:cNvPr id="5122" name="Picture 2" descr="C:\Users\tnddl\Desktop\테이블 정의\회원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51" y="2060848"/>
            <a:ext cx="90522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377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332656"/>
            <a:ext cx="8229600" cy="1143000"/>
          </a:xfrm>
        </p:spPr>
        <p:txBody>
          <a:bodyPr/>
          <a:lstStyle/>
          <a:p>
            <a:r>
              <a:rPr lang="ko-KR" altLang="en-US" dirty="0"/>
              <a:t>팀원</a:t>
            </a:r>
            <a:r>
              <a:rPr lang="en-US" altLang="ko-KR" dirty="0"/>
              <a:t>(</a:t>
            </a:r>
            <a:r>
              <a:rPr lang="ko-KR" altLang="en-US" dirty="0"/>
              <a:t>용병 요청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146" name="Picture 2" descr="C:\Users\tnddl\Desktop\테이블 정의\팀원(용병 요청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93" y="2708920"/>
            <a:ext cx="904911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917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341784"/>
            <a:ext cx="8229600" cy="1143000"/>
          </a:xfrm>
        </p:spPr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(</a:t>
            </a:r>
            <a:r>
              <a:rPr lang="ko-KR" altLang="en-US" dirty="0"/>
              <a:t>모든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170" name="Picture 2" descr="C:\Users\tnddl\Desktop\테이블 정의\팀(모든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4864"/>
            <a:ext cx="9137093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895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</a:t>
            </a:r>
          </a:p>
        </p:txBody>
      </p:sp>
      <p:pic>
        <p:nvPicPr>
          <p:cNvPr id="8194" name="Picture 2" descr="C:\Users\tnddl\Desktop\테이블 정의\공지사항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85" y="2924944"/>
            <a:ext cx="895861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36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2110</TotalTime>
  <Words>3638</Words>
  <Application>Microsoft Office PowerPoint</Application>
  <PresentationFormat>와이드스크린</PresentationFormat>
  <Paragraphs>578</Paragraphs>
  <Slides>165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165</vt:i4>
      </vt:variant>
    </vt:vector>
  </HeadingPairs>
  <TitlesOfParts>
    <vt:vector size="171" baseType="lpstr">
      <vt:lpstr>맑은 고딕</vt:lpstr>
      <vt:lpstr>Arial</vt:lpstr>
      <vt:lpstr>Arial Black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Use-Case Diagram </vt:lpstr>
      <vt:lpstr>PowerPoint 프레젠테이션</vt:lpstr>
      <vt:lpstr>메인 페이지</vt:lpstr>
      <vt:lpstr>공지사항 게시판</vt:lpstr>
      <vt:lpstr>공지사항 글쓰기 (등록)페이지</vt:lpstr>
      <vt:lpstr>로그인 페이지</vt:lpstr>
      <vt:lpstr>회원가입 페이지</vt:lpstr>
      <vt:lpstr>아이디 찾기</vt:lpstr>
      <vt:lpstr>비밀번호 찾기</vt:lpstr>
      <vt:lpstr>마이페이지(공통)- 개인정보</vt:lpstr>
      <vt:lpstr>마이페이지(공통)  -회원정보 수정</vt:lpstr>
      <vt:lpstr>마이페이지(공통)  -(새)비밀번호 변경</vt:lpstr>
      <vt:lpstr>마이페이지(공통)  - 회원탈퇴</vt:lpstr>
      <vt:lpstr>마이페이지 (일반회원) -내팀 정보</vt:lpstr>
      <vt:lpstr>마이페이지(매니저회원) -매니저 정보</vt:lpstr>
      <vt:lpstr>팀 게시판</vt:lpstr>
      <vt:lpstr>팀 등록</vt:lpstr>
      <vt:lpstr>팀 정보 페이지</vt:lpstr>
      <vt:lpstr>팀 정보 페이지</vt:lpstr>
      <vt:lpstr>구장 게시판</vt:lpstr>
      <vt:lpstr>구장게시판  -구장등록</vt:lpstr>
      <vt:lpstr>구장 예약 페이지</vt:lpstr>
      <vt:lpstr>용병 지원 게시판</vt:lpstr>
      <vt:lpstr>지원 용병 정보(modal)</vt:lpstr>
      <vt:lpstr>매치 게시판</vt:lpstr>
      <vt:lpstr>매치 등록/ 매치 찾기</vt:lpstr>
      <vt:lpstr>매치 팀정보(modal)</vt:lpstr>
      <vt:lpstr>PowerPoint 프레젠테이션</vt:lpstr>
      <vt:lpstr>PowerPoint 프레젠테이션</vt:lpstr>
      <vt:lpstr>공지사항 페이지</vt:lpstr>
      <vt:lpstr>공지사항</vt:lpstr>
      <vt:lpstr>공지사항</vt:lpstr>
      <vt:lpstr>마이 페이지</vt:lpstr>
      <vt:lpstr>PowerPoint 프레젠테이션</vt:lpstr>
      <vt:lpstr>마이 페이지</vt:lpstr>
      <vt:lpstr>(일반회원) </vt:lpstr>
      <vt:lpstr>(매니저 회원)</vt:lpstr>
      <vt:lpstr>마이 페이지</vt:lpstr>
      <vt:lpstr>PowerPoint 프레젠테이션</vt:lpstr>
      <vt:lpstr>(일반회원)</vt:lpstr>
      <vt:lpstr>(매니저 회원)</vt:lpstr>
      <vt:lpstr>PowerPoint 프레젠테이션</vt:lpstr>
      <vt:lpstr>PowerPoint 프레젠테이션</vt:lpstr>
      <vt:lpstr>마이 페이지 (일반회원)</vt:lpstr>
      <vt:lpstr>1. 회원가입 이후, 초기 화면  2. 가입한 팀이 0개인 경우</vt:lpstr>
      <vt:lpstr>1. 소속팀 최대 3개  2.  현재 회원이 “리버풀 규동” 팀의 팀장일 때  탈퇴하기 눌러지면 탈퇴 처리됨. 탈퇴처리 완료된 팀 해당 팀은 없어지며,  “리버풀 규동”에 가입된 다른 팀원들의  소속팀에는 “리버풀 규동”이 존재하지 않음.  다른 팀원에게 알림 메시지를 보낸다.  (알림 메시지) “내 소속팀 정보가 변경되었습니다.”    누르면 내 “소속팀 정보” 페이지로 이동.   </vt:lpstr>
      <vt:lpstr>PowerPoint 프레젠테이션</vt:lpstr>
      <vt:lpstr>마이페이지 (일반회원) 예약 현황 </vt:lpstr>
      <vt:lpstr>PowerPoint 프레젠테이션</vt:lpstr>
      <vt:lpstr>PowerPoint 프레젠테이션</vt:lpstr>
      <vt:lpstr>마이 페이지 (풋살장 매니저 회원)</vt:lpstr>
      <vt:lpstr> 내구장 정보 UI 1 구장 등록/ 구장 수정</vt:lpstr>
      <vt:lpstr>PowerPoint 프레젠테이션</vt:lpstr>
      <vt:lpstr>PowerPoint 프레젠테이션</vt:lpstr>
      <vt:lpstr> 내구장 정보 UI 2 구장 등록/ 구장 수정</vt:lpstr>
      <vt:lpstr>PowerPoint 프레젠테이션</vt:lpstr>
      <vt:lpstr>마이페이지 (풋살장 매니저) 예약자 현황</vt:lpstr>
      <vt:lpstr>PowerPoint 프레젠테이션</vt:lpstr>
      <vt:lpstr>PowerPoint 프레젠테이션</vt:lpstr>
      <vt:lpstr>매치 신청 과정  매치 신청은 팀대표만이 가능하다</vt:lpstr>
      <vt:lpstr>PowerPoint 프레젠테이션</vt:lpstr>
      <vt:lpstr>PowerPoint 프레젠테이션</vt:lpstr>
      <vt:lpstr>PowerPoint 프레젠테이션</vt:lpstr>
      <vt:lpstr>구장 예약 과정</vt:lpstr>
      <vt:lpstr>지점 리뷰 보기및 리뷰 쓰기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구장 예약</vt:lpstr>
      <vt:lpstr>구장</vt:lpstr>
      <vt:lpstr>회원 정보</vt:lpstr>
      <vt:lpstr>팀원(용병 요청)</vt:lpstr>
      <vt:lpstr>팀(모든)</vt:lpstr>
      <vt:lpstr>공지사항</vt:lpstr>
      <vt:lpstr>리뷰</vt:lpstr>
      <vt:lpstr>매칭등록</vt:lpstr>
      <vt:lpstr>매칭신청 및 전적</vt:lpstr>
      <vt:lpstr>지점</vt:lpstr>
      <vt:lpstr>PowerPoint 프레젠테이션</vt:lpstr>
      <vt:lpstr> Responsive Navigation bar</vt:lpstr>
      <vt:lpstr> 메인 페이지(로그인 전) &amp; Responsive Web Site</vt:lpstr>
      <vt:lpstr>메인 페이지(로그인 후)</vt:lpstr>
      <vt:lpstr>로그인 화면</vt:lpstr>
      <vt:lpstr>회원가입</vt:lpstr>
      <vt:lpstr>회원가입 실패</vt:lpstr>
      <vt:lpstr>PowerPoint 프레젠테이션</vt:lpstr>
      <vt:lpstr>아이디 찾기</vt:lpstr>
      <vt:lpstr>PowerPoint 프레젠테이션</vt:lpstr>
      <vt:lpstr>PowerPoint 프레젠테이션</vt:lpstr>
      <vt:lpstr>비밀번호 찾기</vt:lpstr>
      <vt:lpstr>PowerPoint 프레젠테이션</vt:lpstr>
      <vt:lpstr>PowerPoint 프레젠테이션</vt:lpstr>
      <vt:lpstr>개인정보 수정 (일반회원)</vt:lpstr>
      <vt:lpstr>개인정보 수정 (매니저)</vt:lpstr>
      <vt:lpstr>회원 탈퇴(매니저)</vt:lpstr>
      <vt:lpstr>회원 탈퇴 성공 (비밀번호 일치 시, 매니저)</vt:lpstr>
      <vt:lpstr>PowerPoint 프레젠테이션</vt:lpstr>
      <vt:lpstr>공지사항 게시판 목록</vt:lpstr>
      <vt:lpstr>공지사항 상세 게시글(이미지X)</vt:lpstr>
      <vt:lpstr>공지사항 상세 게시글(이미지 O)</vt:lpstr>
      <vt:lpstr>공지사항 등록폼 페이지</vt:lpstr>
      <vt:lpstr>공지사항 수정폼 페이지</vt:lpstr>
      <vt:lpstr>PowerPoint 프레젠테이션</vt:lpstr>
      <vt:lpstr>PowerPoint 프레젠테이션</vt:lpstr>
      <vt:lpstr>공지사항 삭제</vt:lpstr>
      <vt:lpstr>가장 최근 공지사항 5개만 메인 페이지에 보여주기</vt:lpstr>
      <vt:lpstr>팀정보</vt:lpstr>
      <vt:lpstr>PowerPoint 프레젠테이션</vt:lpstr>
      <vt:lpstr>팀페이지</vt:lpstr>
      <vt:lpstr>PowerPoint 프레젠테이션</vt:lpstr>
      <vt:lpstr>PowerPoint 프레젠테이션</vt:lpstr>
      <vt:lpstr>팀 관리 및 팀 탈퇴</vt:lpstr>
      <vt:lpstr>매치정보</vt:lpstr>
      <vt:lpstr>구장정보</vt:lpstr>
      <vt:lpstr>PowerPoint 프레젠테이션</vt:lpstr>
      <vt:lpstr>구장 예약 페이지</vt:lpstr>
      <vt:lpstr>예약 날짜 선택</vt:lpstr>
      <vt:lpstr>예약 시간 선택</vt:lpstr>
      <vt:lpstr>PowerPoint 프레젠테이션</vt:lpstr>
      <vt:lpstr>PowerPoint 프레젠테이션</vt:lpstr>
      <vt:lpstr>PowerPoint 프레젠테이션</vt:lpstr>
      <vt:lpstr>구장/지점리뷰</vt:lpstr>
      <vt:lpstr>지점 등록</vt:lpstr>
      <vt:lpstr>지점 정보 및 구장</vt:lpstr>
      <vt:lpstr>구장 삭제</vt:lpstr>
      <vt:lpstr>PowerPoint 프레젠테이션</vt:lpstr>
      <vt:lpstr>지점 수정</vt:lpstr>
      <vt:lpstr>지점 삭제</vt:lpstr>
      <vt:lpstr>PowerPoint 프레젠테이션</vt:lpstr>
      <vt:lpstr>예약 현황</vt:lpstr>
      <vt:lpstr>PowerPoint 프레젠테이션</vt:lpstr>
      <vt:lpstr> 최은강(팀장)</vt:lpstr>
      <vt:lpstr>PowerPoint 프레젠테이션</vt:lpstr>
      <vt:lpstr> 김용연</vt:lpstr>
      <vt:lpstr> 유정하</vt:lpstr>
      <vt:lpstr> 정규동</vt:lpstr>
      <vt:lpstr> 정창섭</vt:lpstr>
      <vt:lpstr> 하민재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Seonha</dc:creator>
  <cp:lastModifiedBy>최은강</cp:lastModifiedBy>
  <cp:revision>224</cp:revision>
  <dcterms:created xsi:type="dcterms:W3CDTF">2020-09-11T09:00:15Z</dcterms:created>
  <dcterms:modified xsi:type="dcterms:W3CDTF">2020-09-13T21:02:31Z</dcterms:modified>
</cp:coreProperties>
</file>